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372" r:id="rId3"/>
    <p:sldId id="409" r:id="rId4"/>
    <p:sldId id="450" r:id="rId5"/>
    <p:sldId id="463" r:id="rId6"/>
    <p:sldId id="452" r:id="rId7"/>
    <p:sldId id="454" r:id="rId8"/>
    <p:sldId id="461" r:id="rId9"/>
    <p:sldId id="462" r:id="rId10"/>
    <p:sldId id="464" r:id="rId11"/>
    <p:sldId id="443" r:id="rId12"/>
    <p:sldId id="419" r:id="rId13"/>
    <p:sldId id="460" r:id="rId14"/>
    <p:sldId id="458" r:id="rId15"/>
    <p:sldId id="465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0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26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04916-AFB5-4414-A3CE-C2036F6D9ED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71CD3-2CE7-478B-9D9A-0D54E323FE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409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971CD3-2CE7-478B-9D9A-0D54E323FE7F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0783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971CD3-2CE7-478B-9D9A-0D54E323FE7F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726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971CD3-2CE7-478B-9D9A-0D54E323FE7F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4797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971CD3-2CE7-478B-9D9A-0D54E323FE7F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239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971CD3-2CE7-478B-9D9A-0D54E323FE7F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8727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3AFE0A-C815-C0E3-B1E9-DFE5C032F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4C0351-49DC-0AE1-24C7-D569D96DF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CBEA0A-25F7-1537-A0FD-B402AC985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AB4A4A-C6A4-6FD6-20D3-B41BD73F5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4F0CE63-D450-506C-92BB-B3A41C867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338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CFB53C-DDE3-E642-6FA1-66EED288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C18BE1-E1FD-2C40-73BF-A489BF51E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7B1CB4-35F5-1CFA-B0C4-5C90A7F63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E05AC5-EC35-A85A-5EA0-E88A3ACF1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BD22CF-4BDE-B0A4-F667-AF8BA1DB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7856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C62C1BE-9318-F537-B30A-FFC6A1789C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CB36A65-568C-ACC2-EA2A-D03552B5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117E29-A8FE-F1F0-FFC3-084D4B11F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2E3828E-EA22-DF28-5E81-AA6A3409C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EF4D61-054D-6945-1CBA-656EFB1D5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0992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DF4FA1-D660-3BF5-4022-C313E8EE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0FC2ED-54BB-289F-7D35-F1D97A09A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E21B16-63D1-7064-669D-50713FF06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6E4046-1EDC-42F2-D70C-9D700C2B8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57CECA-ECC8-2ED7-3C69-33B5068E2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2842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19479-C5DB-18FE-F558-27CE8CC1E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E162677-6E73-FCEC-4A1E-1BCBC732E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3E3352-A82F-810C-56C5-7EE330308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1B4B4F-C443-A365-775B-B8EFB7405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F4AE00-A0C8-86B4-3714-301D144D7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596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E81ECB-DF97-3E8C-F04D-C9FFA3042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DC9226-7EFB-593D-9E4B-2540E5D37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979B04C-FF47-564E-DE88-0C01828F5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04CDDC2-DE51-0354-689D-0EC670A2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CC8F592-26F2-1411-4CB8-D50C77001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138DE9B-F9F5-E4D9-6717-315E789C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4062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A4BAD8-1E62-FFFA-7E80-A05C25608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62DC921-2D02-A733-4843-42729EA56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A7ACA08-C96F-96A7-8EF3-BE14FFFDD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ABB0932-205C-D4CC-F416-0B95605A74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79A1B6E-24F1-A787-05BE-D5C25A75FE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C58E90C-20F9-B532-3A1C-AD907247E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84DDF7D-14A0-12C1-8BE5-34A44307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9340637-67C7-DEB2-E0E1-CDBA6E435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2981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550FAE-AF4B-9E42-C7D0-9977843CB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7D9193B-A3E3-0154-BDF4-2423BCB5C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19A2F9E-8091-8DA4-33FD-E2395CEAD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683B5D1-6302-FEAF-2C73-CBF6DB1FF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9827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86666CC-D3BE-8070-F5AF-2C707E75B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D556BC4-AF64-D2E2-04BE-798E9DB9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6030345-F9DD-CB74-0E82-54CF23A7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305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ECF1F5-935B-2451-DA33-D9E8CDB9A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061592-11CD-5906-D2ED-650F7510B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0447FF0-871A-8B40-F700-73ED0B01D0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D4B9B8C-BB73-50B1-5BF3-76F8BDE4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2AE63D-DCEB-D384-9731-4544DBA7E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45F72A8-DEFB-BF5D-1060-4F0C21B3E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3854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18C46D-FA3F-2667-B766-EA1290EE9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8D31215-3588-A0DA-A4EA-8E6D8DDAB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1A1A684-DF73-58FC-A0A0-2ABD2CF46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762947E-AF7C-690C-B1CD-254E4E493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D7C4CF1-A452-CE45-C382-78E86D04D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43F711-0027-3B4E-7957-B2B2DC2B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7590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C9C76C2-610D-38E3-1D40-4126EC655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40C2411-00E8-FD98-1722-80EAFCB69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EFDE09-5196-EEE3-0FC1-9B48633687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8E83B-0296-4098-99AC-EC1D8BCC1782}" type="datetimeFigureOut">
              <a:rPr lang="zh-TW" altLang="en-US" smtClean="0"/>
              <a:t>2023/9/21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07D975-4BB7-9026-C5C2-5D9F000FA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E913F43-FC5A-7AB3-6024-E393AFA88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00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v.gluon.ai/build/examples_datasets/imagenet.html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1">
            <a:extLst>
              <a:ext uri="{FF2B5EF4-FFF2-40B4-BE49-F238E27FC236}">
                <a16:creationId xmlns:a16="http://schemas.microsoft.com/office/drawing/2014/main" id="{DFBDD2A5-F0D7-4987-90D5-8521812726DD}"/>
              </a:ext>
            </a:extLst>
          </p:cNvPr>
          <p:cNvSpPr txBox="1">
            <a:spLocks/>
          </p:cNvSpPr>
          <p:nvPr/>
        </p:nvSpPr>
        <p:spPr>
          <a:xfrm>
            <a:off x="1727868" y="1903825"/>
            <a:ext cx="8621485" cy="945991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Progress report </a:t>
            </a:r>
            <a:endParaRPr lang="zh-TW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79A58E74-A431-4E35-A837-CA7E587F3E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568" y="3687526"/>
            <a:ext cx="11630084" cy="1655762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Speaker: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Geng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-Yun Tien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Advisor: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Eric Y. Chuang</a:t>
            </a:r>
          </a:p>
          <a:p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</a:t>
            </a:r>
            <a:r>
              <a:rPr lang="zh-TW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2023/09/22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25244201-951D-4340-84EF-D8C24B9F3F26}"/>
              </a:ext>
            </a:extLst>
          </p:cNvPr>
          <p:cNvCxnSpPr/>
          <p:nvPr/>
        </p:nvCxnSpPr>
        <p:spPr>
          <a:xfrm>
            <a:off x="3338611" y="3414749"/>
            <a:ext cx="540000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469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1" y="258747"/>
            <a:ext cx="4078986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 err="1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SimCLR</a:t>
            </a:r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training loss curve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圖片 7" descr="一張含有 文字, 圖表, 繪圖, 行 的圖片&#10;&#10;自動產生的描述">
            <a:extLst>
              <a:ext uri="{FF2B5EF4-FFF2-40B4-BE49-F238E27FC236}">
                <a16:creationId xmlns:a16="http://schemas.microsoft.com/office/drawing/2014/main" id="{26DDDC81-A945-8556-343F-3A228249F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36" y="1236060"/>
            <a:ext cx="6299717" cy="505532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9B21AC0-4663-D6D1-ECA2-9A4C6FBF6301}"/>
              </a:ext>
            </a:extLst>
          </p:cNvPr>
          <p:cNvSpPr txBox="1"/>
          <p:nvPr/>
        </p:nvSpPr>
        <p:spPr>
          <a:xfrm>
            <a:off x="6650567" y="1700078"/>
            <a:ext cx="539369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kumimoji="0" lang="en-US" altLang="zh-TW" sz="21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Encoder: </a:t>
            </a:r>
            <a:r>
              <a:rPr kumimoji="0" lang="en-US" altLang="zh-TW" sz="210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ResNet</a:t>
            </a:r>
            <a:r>
              <a:rPr lang="en-US" altLang="zh-TW" sz="2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50</a:t>
            </a:r>
            <a:endParaRPr kumimoji="0" lang="en-US" altLang="zh-TW" sz="21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EBE6D03-C495-2048-6A84-39BA7DF1C9A6}"/>
              </a:ext>
            </a:extLst>
          </p:cNvPr>
          <p:cNvSpPr txBox="1"/>
          <p:nvPr/>
        </p:nvSpPr>
        <p:spPr>
          <a:xfrm>
            <a:off x="6650567" y="2253695"/>
            <a:ext cx="539369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Projection</a:t>
            </a:r>
            <a:r>
              <a:rPr kumimoji="0" lang="en-US" altLang="zh-TW" sz="21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nonlinear MLP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287A5B5-5E90-86FF-2055-A1A3613420C4}"/>
              </a:ext>
            </a:extLst>
          </p:cNvPr>
          <p:cNvSpPr txBox="1"/>
          <p:nvPr/>
        </p:nvSpPr>
        <p:spPr>
          <a:xfrm>
            <a:off x="6650567" y="2807312"/>
            <a:ext cx="511533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Batch size = 500, epoch = 20, learning rate = 0.5, weight decay = 1e-4 </a:t>
            </a:r>
            <a:endParaRPr kumimoji="0" lang="en-US" altLang="zh-TW" sz="21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CFF9F7F-1773-4855-B966-38AA5D6C19A7}"/>
              </a:ext>
            </a:extLst>
          </p:cNvPr>
          <p:cNvSpPr txBox="1"/>
          <p:nvPr/>
        </p:nvSpPr>
        <p:spPr>
          <a:xfrm>
            <a:off x="6650567" y="3684095"/>
            <a:ext cx="5115336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Optimizer that I use is </a:t>
            </a:r>
            <a:r>
              <a:rPr lang="en-US" altLang="zh-TW" sz="2100" dirty="0" err="1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adamW</a:t>
            </a:r>
            <a:r>
              <a:rPr lang="en-US" altLang="zh-TW" sz="2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also with linear warmup and cosine annealing after 10 epoch</a:t>
            </a:r>
            <a:endParaRPr kumimoji="0" lang="en-US" altLang="zh-TW" sz="21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1E45534-EDBE-48A9-8A67-D1D6EB235101}"/>
              </a:ext>
            </a:extLst>
          </p:cNvPr>
          <p:cNvSpPr txBox="1"/>
          <p:nvPr/>
        </p:nvSpPr>
        <p:spPr>
          <a:xfrm>
            <a:off x="6650566" y="4884043"/>
            <a:ext cx="518998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kumimoji="0" lang="en-US" altLang="zh-TW" sz="210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nn</a:t>
            </a:r>
            <a:r>
              <a:rPr lang="en-US" altLang="zh-TW" sz="2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.</a:t>
            </a:r>
            <a:r>
              <a:rPr lang="en-US" altLang="zh-TW" sz="2100" dirty="0" err="1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DataParallel</a:t>
            </a:r>
            <a:r>
              <a:rPr lang="en-US" altLang="zh-TW" sz="2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was used to utilize multiple GPUs</a:t>
            </a:r>
            <a:endParaRPr kumimoji="0" lang="en-US" altLang="zh-TW" sz="21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498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F14EB60D-852D-1385-B004-47DE255F3D61}"/>
              </a:ext>
            </a:extLst>
          </p:cNvPr>
          <p:cNvSpPr/>
          <p:nvPr/>
        </p:nvSpPr>
        <p:spPr>
          <a:xfrm>
            <a:off x="507373" y="320496"/>
            <a:ext cx="2731127" cy="57240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  <a:endParaRPr lang="zh-TW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 descr="Thank You图标——免费下载，有PNG和矢量图">
            <a:extLst>
              <a:ext uri="{FF2B5EF4-FFF2-40B4-BE49-F238E27FC236}">
                <a16:creationId xmlns:a16="http://schemas.microsoft.com/office/drawing/2014/main" id="{E2DAFF97-28F1-CCBE-0B1C-ACD6F2A0A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3318" y="3909090"/>
            <a:ext cx="2694875" cy="269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群組 2">
            <a:extLst>
              <a:ext uri="{FF2B5EF4-FFF2-40B4-BE49-F238E27FC236}">
                <a16:creationId xmlns:a16="http://schemas.microsoft.com/office/drawing/2014/main" id="{42B8A500-5907-1821-C956-4680E65EC502}"/>
              </a:ext>
            </a:extLst>
          </p:cNvPr>
          <p:cNvGrpSpPr/>
          <p:nvPr/>
        </p:nvGrpSpPr>
        <p:grpSpPr>
          <a:xfrm>
            <a:off x="889991" y="1137433"/>
            <a:ext cx="720000" cy="769441"/>
            <a:chOff x="1498967" y="3890940"/>
            <a:chExt cx="720000" cy="769441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337F93A3-EC5E-36C3-1C86-A26BB53ED308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4BCB937-2B30-DD2D-1451-9239E234443D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3C6C377-BDC9-3103-989E-9969B967D6BA}"/>
              </a:ext>
            </a:extLst>
          </p:cNvPr>
          <p:cNvSpPr/>
          <p:nvPr/>
        </p:nvSpPr>
        <p:spPr>
          <a:xfrm>
            <a:off x="1670425" y="1134485"/>
            <a:ext cx="9480912" cy="769441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Finish </a:t>
            </a:r>
            <a:r>
              <a:rPr lang="en-US" altLang="zh-TW" sz="2400" b="1" dirty="0" err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SimCLR</a:t>
            </a: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model training with more epochs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10686872-E03A-9057-56A9-C25CBB64564C}"/>
              </a:ext>
            </a:extLst>
          </p:cNvPr>
          <p:cNvGrpSpPr/>
          <p:nvPr/>
        </p:nvGrpSpPr>
        <p:grpSpPr>
          <a:xfrm>
            <a:off x="898259" y="2140015"/>
            <a:ext cx="720000" cy="769441"/>
            <a:chOff x="1498967" y="3890940"/>
            <a:chExt cx="720000" cy="769441"/>
          </a:xfrm>
        </p:grpSpPr>
        <p:sp>
          <p:nvSpPr>
            <p:cNvPr id="8" name="橢圓 7">
              <a:extLst>
                <a:ext uri="{FF2B5EF4-FFF2-40B4-BE49-F238E27FC236}">
                  <a16:creationId xmlns:a16="http://schemas.microsoft.com/office/drawing/2014/main" id="{234D8606-6CCC-43BC-0D76-0DABFDBF715B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0F7841AC-D322-6650-2BBE-C23DEF2C1B38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F652EB1-E3AF-57F9-EDC0-420E9F18CFA6}"/>
              </a:ext>
            </a:extLst>
          </p:cNvPr>
          <p:cNvSpPr/>
          <p:nvPr/>
        </p:nvSpPr>
        <p:spPr>
          <a:xfrm>
            <a:off x="1678693" y="2137067"/>
            <a:ext cx="9480912" cy="769441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Use ensemble learning to aggregate multiple classifiers results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69341876-4DF6-61D7-FB0D-C076BDB12D50}"/>
              </a:ext>
            </a:extLst>
          </p:cNvPr>
          <p:cNvGrpSpPr/>
          <p:nvPr/>
        </p:nvGrpSpPr>
        <p:grpSpPr>
          <a:xfrm>
            <a:off x="898259" y="3142597"/>
            <a:ext cx="720000" cy="769441"/>
            <a:chOff x="1498967" y="3890940"/>
            <a:chExt cx="720000" cy="769441"/>
          </a:xfrm>
        </p:grpSpPr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87167EAF-4A71-C81E-63B7-7C8DBCC59D5B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9DDDB2C0-2864-46DD-C6DC-FEEB0A677220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96CD3F80-4AFC-1FD6-53C3-BBBB78336327}"/>
              </a:ext>
            </a:extLst>
          </p:cNvPr>
          <p:cNvSpPr/>
          <p:nvPr/>
        </p:nvSpPr>
        <p:spPr>
          <a:xfrm>
            <a:off x="1678693" y="3139649"/>
            <a:ext cx="9615048" cy="769441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Develop attention-based model for KRAS gene mutation prediction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482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0" y="258747"/>
            <a:ext cx="7377575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c. KRAS gene mutation </a:t>
            </a:r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prediction – SVM (patch level)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3EB91A7D-EF3E-2E0A-E844-F9B2D22E73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9527" y="1836056"/>
            <a:ext cx="1440000" cy="1440000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A56D3512-52FE-4EA7-7250-A5C7CA9EF2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167" y="2031569"/>
            <a:ext cx="1440000" cy="1440000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D25D3FF-CCB9-9EC4-9EA5-4806DA6EFC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4948" y="2215929"/>
            <a:ext cx="1440000" cy="1440000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1746BC3D-8B7C-FB9E-B691-4EDA6FEB7421}"/>
              </a:ext>
            </a:extLst>
          </p:cNvPr>
          <p:cNvCxnSpPr>
            <a:cxnSpLocks/>
          </p:cNvCxnSpPr>
          <p:nvPr/>
        </p:nvCxnSpPr>
        <p:spPr>
          <a:xfrm>
            <a:off x="2520918" y="2543503"/>
            <a:ext cx="182252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D364E9D-09D5-A740-A4C1-70F1E80C45D8}"/>
              </a:ext>
            </a:extLst>
          </p:cNvPr>
          <p:cNvSpPr/>
          <p:nvPr/>
        </p:nvSpPr>
        <p:spPr>
          <a:xfrm>
            <a:off x="2152689" y="2030346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ResNet-101 model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CDA42B43-A5FD-5503-2A12-DD80C5507334}"/>
              </a:ext>
            </a:extLst>
          </p:cNvPr>
          <p:cNvSpPr/>
          <p:nvPr/>
        </p:nvSpPr>
        <p:spPr>
          <a:xfrm>
            <a:off x="2160446" y="2416009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extractor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6032299B-537A-8603-FC66-AF513D3A7B12}"/>
              </a:ext>
            </a:extLst>
          </p:cNvPr>
          <p:cNvSpPr/>
          <p:nvPr/>
        </p:nvSpPr>
        <p:spPr>
          <a:xfrm>
            <a:off x="4605827" y="1279756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2048 dim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69124DE-1BE2-6A1E-7548-800198B9DA99}"/>
              </a:ext>
            </a:extLst>
          </p:cNvPr>
          <p:cNvSpPr txBox="1"/>
          <p:nvPr/>
        </p:nvSpPr>
        <p:spPr>
          <a:xfrm>
            <a:off x="71851" y="1405905"/>
            <a:ext cx="31546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TCGA classified tumor patches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BC62F21-6D51-191D-0156-FE473CAC7C50}"/>
              </a:ext>
            </a:extLst>
          </p:cNvPr>
          <p:cNvSpPr/>
          <p:nvPr/>
        </p:nvSpPr>
        <p:spPr>
          <a:xfrm>
            <a:off x="5062300" y="1792418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207EA2F1-DE8A-5DE1-2054-2FEABE098DD8}"/>
              </a:ext>
            </a:extLst>
          </p:cNvPr>
          <p:cNvSpPr txBox="1"/>
          <p:nvPr/>
        </p:nvSpPr>
        <p:spPr>
          <a:xfrm rot="16200000">
            <a:off x="5053358" y="250074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B38E8736-0993-7A55-226F-0AE443BCFE9A}"/>
              </a:ext>
            </a:extLst>
          </p:cNvPr>
          <p:cNvCxnSpPr>
            <a:cxnSpLocks/>
          </p:cNvCxnSpPr>
          <p:nvPr/>
        </p:nvCxnSpPr>
        <p:spPr>
          <a:xfrm>
            <a:off x="5269000" y="179241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20971AA5-F646-0957-3464-6CFD318117AC}"/>
              </a:ext>
            </a:extLst>
          </p:cNvPr>
          <p:cNvCxnSpPr>
            <a:cxnSpLocks/>
          </p:cNvCxnSpPr>
          <p:nvPr/>
        </p:nvCxnSpPr>
        <p:spPr>
          <a:xfrm>
            <a:off x="5460729" y="179241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90F5647C-1308-E91D-EDE1-098E74D68167}"/>
              </a:ext>
            </a:extLst>
          </p:cNvPr>
          <p:cNvCxnSpPr>
            <a:cxnSpLocks/>
          </p:cNvCxnSpPr>
          <p:nvPr/>
        </p:nvCxnSpPr>
        <p:spPr>
          <a:xfrm>
            <a:off x="5648234" y="179241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0BBECCEE-84E9-E558-5B3E-A108907430D9}"/>
              </a:ext>
            </a:extLst>
          </p:cNvPr>
          <p:cNvCxnSpPr>
            <a:cxnSpLocks/>
          </p:cNvCxnSpPr>
          <p:nvPr/>
        </p:nvCxnSpPr>
        <p:spPr>
          <a:xfrm>
            <a:off x="6477900" y="179679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8A5BD75-6929-33BF-5548-91CBCCB267F9}"/>
              </a:ext>
            </a:extLst>
          </p:cNvPr>
          <p:cNvSpPr txBox="1"/>
          <p:nvPr/>
        </p:nvSpPr>
        <p:spPr>
          <a:xfrm>
            <a:off x="5284593" y="1938791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74F0C17-C888-36E3-F154-76D9811CBBF5}"/>
              </a:ext>
            </a:extLst>
          </p:cNvPr>
          <p:cNvSpPr/>
          <p:nvPr/>
        </p:nvSpPr>
        <p:spPr>
          <a:xfrm>
            <a:off x="5065876" y="2154379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F52C8B68-9CE5-A908-8F65-41AADCC82679}"/>
              </a:ext>
            </a:extLst>
          </p:cNvPr>
          <p:cNvCxnSpPr>
            <a:cxnSpLocks/>
          </p:cNvCxnSpPr>
          <p:nvPr/>
        </p:nvCxnSpPr>
        <p:spPr>
          <a:xfrm>
            <a:off x="5272576" y="215437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BCCF0DD7-DF82-A0F5-1CB2-07EFB8ABDCB0}"/>
              </a:ext>
            </a:extLst>
          </p:cNvPr>
          <p:cNvCxnSpPr>
            <a:cxnSpLocks/>
          </p:cNvCxnSpPr>
          <p:nvPr/>
        </p:nvCxnSpPr>
        <p:spPr>
          <a:xfrm>
            <a:off x="5464305" y="215437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接點 33">
            <a:extLst>
              <a:ext uri="{FF2B5EF4-FFF2-40B4-BE49-F238E27FC236}">
                <a16:creationId xmlns:a16="http://schemas.microsoft.com/office/drawing/2014/main" id="{6A601754-4AC7-66FD-AA59-3BEB8B4E51D2}"/>
              </a:ext>
            </a:extLst>
          </p:cNvPr>
          <p:cNvCxnSpPr>
            <a:cxnSpLocks/>
          </p:cNvCxnSpPr>
          <p:nvPr/>
        </p:nvCxnSpPr>
        <p:spPr>
          <a:xfrm>
            <a:off x="5651810" y="215437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74B000AB-B49E-3ACC-95B3-F0D0F9B504E8}"/>
              </a:ext>
            </a:extLst>
          </p:cNvPr>
          <p:cNvCxnSpPr>
            <a:cxnSpLocks/>
          </p:cNvCxnSpPr>
          <p:nvPr/>
        </p:nvCxnSpPr>
        <p:spPr>
          <a:xfrm>
            <a:off x="6481476" y="215875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0305A6B5-6281-3448-6045-1DC1DDADE3C8}"/>
              </a:ext>
            </a:extLst>
          </p:cNvPr>
          <p:cNvSpPr txBox="1"/>
          <p:nvPr/>
        </p:nvSpPr>
        <p:spPr>
          <a:xfrm>
            <a:off x="5316162" y="199283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0DDEE14F-ECBC-723B-2B41-F87FCC50C56B}"/>
              </a:ext>
            </a:extLst>
          </p:cNvPr>
          <p:cNvSpPr/>
          <p:nvPr/>
        </p:nvSpPr>
        <p:spPr>
          <a:xfrm>
            <a:off x="5062300" y="302956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495DB167-B4AB-0166-F408-F54252476B28}"/>
              </a:ext>
            </a:extLst>
          </p:cNvPr>
          <p:cNvCxnSpPr>
            <a:cxnSpLocks/>
          </p:cNvCxnSpPr>
          <p:nvPr/>
        </p:nvCxnSpPr>
        <p:spPr>
          <a:xfrm>
            <a:off x="5269000" y="302956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707C2EC4-1969-94C3-2F6D-EDDFB8359751}"/>
              </a:ext>
            </a:extLst>
          </p:cNvPr>
          <p:cNvCxnSpPr>
            <a:cxnSpLocks/>
          </p:cNvCxnSpPr>
          <p:nvPr/>
        </p:nvCxnSpPr>
        <p:spPr>
          <a:xfrm>
            <a:off x="5460729" y="302956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C36F4840-0A06-F93D-6877-8601084A7B72}"/>
              </a:ext>
            </a:extLst>
          </p:cNvPr>
          <p:cNvCxnSpPr>
            <a:cxnSpLocks/>
          </p:cNvCxnSpPr>
          <p:nvPr/>
        </p:nvCxnSpPr>
        <p:spPr>
          <a:xfrm>
            <a:off x="5648234" y="302956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>
            <a:extLst>
              <a:ext uri="{FF2B5EF4-FFF2-40B4-BE49-F238E27FC236}">
                <a16:creationId xmlns:a16="http://schemas.microsoft.com/office/drawing/2014/main" id="{8924E20C-FCED-FAB9-BA8A-5623438FCDA4}"/>
              </a:ext>
            </a:extLst>
          </p:cNvPr>
          <p:cNvCxnSpPr>
            <a:cxnSpLocks/>
          </p:cNvCxnSpPr>
          <p:nvPr/>
        </p:nvCxnSpPr>
        <p:spPr>
          <a:xfrm>
            <a:off x="6477900" y="303394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B30F3FF2-80CA-64AB-0909-C7088828CE53}"/>
              </a:ext>
            </a:extLst>
          </p:cNvPr>
          <p:cNvSpPr txBox="1"/>
          <p:nvPr/>
        </p:nvSpPr>
        <p:spPr>
          <a:xfrm>
            <a:off x="5304751" y="2877432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右大括弧 43">
            <a:extLst>
              <a:ext uri="{FF2B5EF4-FFF2-40B4-BE49-F238E27FC236}">
                <a16:creationId xmlns:a16="http://schemas.microsoft.com/office/drawing/2014/main" id="{5BAABDAA-3FD8-2C06-8BAC-075084A0AD59}"/>
              </a:ext>
            </a:extLst>
          </p:cNvPr>
          <p:cNvSpPr/>
          <p:nvPr/>
        </p:nvSpPr>
        <p:spPr>
          <a:xfrm rot="2580556">
            <a:off x="2274317" y="3308693"/>
            <a:ext cx="255100" cy="630845"/>
          </a:xfrm>
          <a:prstGeom prst="rightBrace">
            <a:avLst>
              <a:gd name="adj1" fmla="val 9489"/>
              <a:gd name="adj2" fmla="val 4724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5" name="矩形: 圓角 44">
            <a:extLst>
              <a:ext uri="{FF2B5EF4-FFF2-40B4-BE49-F238E27FC236}">
                <a16:creationId xmlns:a16="http://schemas.microsoft.com/office/drawing/2014/main" id="{9265142D-C4A5-9553-A7DF-FB0705A8F7B7}"/>
              </a:ext>
            </a:extLst>
          </p:cNvPr>
          <p:cNvSpPr/>
          <p:nvPr/>
        </p:nvSpPr>
        <p:spPr>
          <a:xfrm>
            <a:off x="2231648" y="3448101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右大括弧 45">
            <a:extLst>
              <a:ext uri="{FF2B5EF4-FFF2-40B4-BE49-F238E27FC236}">
                <a16:creationId xmlns:a16="http://schemas.microsoft.com/office/drawing/2014/main" id="{61EB6F65-F15C-232E-E34B-240268D4C9A3}"/>
              </a:ext>
            </a:extLst>
          </p:cNvPr>
          <p:cNvSpPr/>
          <p:nvPr/>
        </p:nvSpPr>
        <p:spPr>
          <a:xfrm flipH="1" flipV="1">
            <a:off x="4703119" y="1877436"/>
            <a:ext cx="240066" cy="1255638"/>
          </a:xfrm>
          <a:prstGeom prst="rightBrace">
            <a:avLst>
              <a:gd name="adj1" fmla="val 9489"/>
              <a:gd name="adj2" fmla="val 48945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7" name="矩形: 圓角 46">
            <a:extLst>
              <a:ext uri="{FF2B5EF4-FFF2-40B4-BE49-F238E27FC236}">
                <a16:creationId xmlns:a16="http://schemas.microsoft.com/office/drawing/2014/main" id="{F1A5045D-772E-48C8-58B4-8D1EBBF2BC32}"/>
              </a:ext>
            </a:extLst>
          </p:cNvPr>
          <p:cNvSpPr/>
          <p:nvPr/>
        </p:nvSpPr>
        <p:spPr>
          <a:xfrm>
            <a:off x="4163901" y="2203346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879FC84C-EFA4-D654-B2AD-2BD2A69F3336}"/>
              </a:ext>
            </a:extLst>
          </p:cNvPr>
          <p:cNvCxnSpPr>
            <a:cxnSpLocks/>
          </p:cNvCxnSpPr>
          <p:nvPr/>
        </p:nvCxnSpPr>
        <p:spPr>
          <a:xfrm>
            <a:off x="7021771" y="2545343"/>
            <a:ext cx="176711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: 圓角 71">
            <a:extLst>
              <a:ext uri="{FF2B5EF4-FFF2-40B4-BE49-F238E27FC236}">
                <a16:creationId xmlns:a16="http://schemas.microsoft.com/office/drawing/2014/main" id="{2B7B6099-699E-E141-40B7-91A9BDC2B68E}"/>
              </a:ext>
            </a:extLst>
          </p:cNvPr>
          <p:cNvSpPr/>
          <p:nvPr/>
        </p:nvSpPr>
        <p:spPr>
          <a:xfrm>
            <a:off x="6945129" y="1800043"/>
            <a:ext cx="1910234" cy="64682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select 1% of tumor patch from each WSI 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D7A0EB6-C331-6358-F71C-61E98D0E6AF6}"/>
              </a:ext>
            </a:extLst>
          </p:cNvPr>
          <p:cNvSpPr/>
          <p:nvPr/>
        </p:nvSpPr>
        <p:spPr>
          <a:xfrm>
            <a:off x="9613439" y="1309048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2048 dim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ED83897-5A1E-9A0E-FD19-6856CED01DB0}"/>
              </a:ext>
            </a:extLst>
          </p:cNvPr>
          <p:cNvSpPr/>
          <p:nvPr/>
        </p:nvSpPr>
        <p:spPr>
          <a:xfrm>
            <a:off x="10030584" y="1821710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7605834-C817-EF33-A397-825527B44DC8}"/>
              </a:ext>
            </a:extLst>
          </p:cNvPr>
          <p:cNvSpPr txBox="1"/>
          <p:nvPr/>
        </p:nvSpPr>
        <p:spPr>
          <a:xfrm rot="16200000">
            <a:off x="10021642" y="2530032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C968BF2C-328B-82DF-1310-9BE5319913C9}"/>
              </a:ext>
            </a:extLst>
          </p:cNvPr>
          <p:cNvCxnSpPr>
            <a:cxnSpLocks/>
          </p:cNvCxnSpPr>
          <p:nvPr/>
        </p:nvCxnSpPr>
        <p:spPr>
          <a:xfrm>
            <a:off x="10237284" y="182171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46120429-83C6-CAD1-735D-4AC74E480D22}"/>
              </a:ext>
            </a:extLst>
          </p:cNvPr>
          <p:cNvCxnSpPr>
            <a:cxnSpLocks/>
          </p:cNvCxnSpPr>
          <p:nvPr/>
        </p:nvCxnSpPr>
        <p:spPr>
          <a:xfrm>
            <a:off x="10429013" y="182171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20C8B099-F370-6ED6-D79B-E3E905EB226F}"/>
              </a:ext>
            </a:extLst>
          </p:cNvPr>
          <p:cNvCxnSpPr>
            <a:cxnSpLocks/>
          </p:cNvCxnSpPr>
          <p:nvPr/>
        </p:nvCxnSpPr>
        <p:spPr>
          <a:xfrm>
            <a:off x="10616518" y="182171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AC255FB6-2B94-F3CE-68EF-79F5297C8DDF}"/>
              </a:ext>
            </a:extLst>
          </p:cNvPr>
          <p:cNvCxnSpPr>
            <a:cxnSpLocks/>
          </p:cNvCxnSpPr>
          <p:nvPr/>
        </p:nvCxnSpPr>
        <p:spPr>
          <a:xfrm>
            <a:off x="11446184" y="182609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C06CDF72-C80C-A1AB-E065-5E5C8236D6CA}"/>
              </a:ext>
            </a:extLst>
          </p:cNvPr>
          <p:cNvSpPr txBox="1"/>
          <p:nvPr/>
        </p:nvSpPr>
        <p:spPr>
          <a:xfrm>
            <a:off x="10252877" y="166017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A3038A7B-BB29-BD5D-8CB3-0D65DE252ADD}"/>
              </a:ext>
            </a:extLst>
          </p:cNvPr>
          <p:cNvSpPr/>
          <p:nvPr/>
        </p:nvSpPr>
        <p:spPr>
          <a:xfrm>
            <a:off x="10034160" y="2183671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66EBE820-256A-CFB7-0FCF-84F4A403A1D4}"/>
              </a:ext>
            </a:extLst>
          </p:cNvPr>
          <p:cNvCxnSpPr>
            <a:cxnSpLocks/>
          </p:cNvCxnSpPr>
          <p:nvPr/>
        </p:nvCxnSpPr>
        <p:spPr>
          <a:xfrm>
            <a:off x="10240860" y="2183671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9B3C820E-F55D-7548-8958-E32639CBB4E2}"/>
              </a:ext>
            </a:extLst>
          </p:cNvPr>
          <p:cNvCxnSpPr>
            <a:cxnSpLocks/>
          </p:cNvCxnSpPr>
          <p:nvPr/>
        </p:nvCxnSpPr>
        <p:spPr>
          <a:xfrm>
            <a:off x="10432589" y="2183671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20F5E06A-2190-7486-C2BD-BB7BAFAD7D96}"/>
              </a:ext>
            </a:extLst>
          </p:cNvPr>
          <p:cNvCxnSpPr>
            <a:cxnSpLocks/>
          </p:cNvCxnSpPr>
          <p:nvPr/>
        </p:nvCxnSpPr>
        <p:spPr>
          <a:xfrm>
            <a:off x="10620094" y="2183671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>
            <a:extLst>
              <a:ext uri="{FF2B5EF4-FFF2-40B4-BE49-F238E27FC236}">
                <a16:creationId xmlns:a16="http://schemas.microsoft.com/office/drawing/2014/main" id="{6A060CA6-E306-4BBA-BA50-082093841051}"/>
              </a:ext>
            </a:extLst>
          </p:cNvPr>
          <p:cNvCxnSpPr>
            <a:cxnSpLocks/>
          </p:cNvCxnSpPr>
          <p:nvPr/>
        </p:nvCxnSpPr>
        <p:spPr>
          <a:xfrm>
            <a:off x="11449760" y="2188051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75AD52E3-1E30-D0F9-700D-9ED6042B7EE1}"/>
              </a:ext>
            </a:extLst>
          </p:cNvPr>
          <p:cNvSpPr txBox="1"/>
          <p:nvPr/>
        </p:nvSpPr>
        <p:spPr>
          <a:xfrm>
            <a:off x="10256453" y="2022131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D5C8AD1D-33B0-1C95-06DC-D47736F68386}"/>
              </a:ext>
            </a:extLst>
          </p:cNvPr>
          <p:cNvSpPr/>
          <p:nvPr/>
        </p:nvSpPr>
        <p:spPr>
          <a:xfrm>
            <a:off x="10030584" y="3058857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87" name="直線接點 86">
            <a:extLst>
              <a:ext uri="{FF2B5EF4-FFF2-40B4-BE49-F238E27FC236}">
                <a16:creationId xmlns:a16="http://schemas.microsoft.com/office/drawing/2014/main" id="{8E121D94-3E55-4158-833B-DE830835347C}"/>
              </a:ext>
            </a:extLst>
          </p:cNvPr>
          <p:cNvCxnSpPr>
            <a:cxnSpLocks/>
          </p:cNvCxnSpPr>
          <p:nvPr/>
        </p:nvCxnSpPr>
        <p:spPr>
          <a:xfrm>
            <a:off x="10237284" y="305885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接點 87">
            <a:extLst>
              <a:ext uri="{FF2B5EF4-FFF2-40B4-BE49-F238E27FC236}">
                <a16:creationId xmlns:a16="http://schemas.microsoft.com/office/drawing/2014/main" id="{B19AE484-2ED2-BD79-8C46-FCA9DFCC1165}"/>
              </a:ext>
            </a:extLst>
          </p:cNvPr>
          <p:cNvCxnSpPr>
            <a:cxnSpLocks/>
          </p:cNvCxnSpPr>
          <p:nvPr/>
        </p:nvCxnSpPr>
        <p:spPr>
          <a:xfrm>
            <a:off x="10429013" y="305885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接點 88">
            <a:extLst>
              <a:ext uri="{FF2B5EF4-FFF2-40B4-BE49-F238E27FC236}">
                <a16:creationId xmlns:a16="http://schemas.microsoft.com/office/drawing/2014/main" id="{C30B727A-D358-AD61-86C3-B9F586284897}"/>
              </a:ext>
            </a:extLst>
          </p:cNvPr>
          <p:cNvCxnSpPr>
            <a:cxnSpLocks/>
          </p:cNvCxnSpPr>
          <p:nvPr/>
        </p:nvCxnSpPr>
        <p:spPr>
          <a:xfrm>
            <a:off x="10616518" y="305885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接點 89">
            <a:extLst>
              <a:ext uri="{FF2B5EF4-FFF2-40B4-BE49-F238E27FC236}">
                <a16:creationId xmlns:a16="http://schemas.microsoft.com/office/drawing/2014/main" id="{25B2C40D-9CAC-DAF5-1958-3991CE9D0A33}"/>
              </a:ext>
            </a:extLst>
          </p:cNvPr>
          <p:cNvCxnSpPr>
            <a:cxnSpLocks/>
          </p:cNvCxnSpPr>
          <p:nvPr/>
        </p:nvCxnSpPr>
        <p:spPr>
          <a:xfrm>
            <a:off x="11446184" y="306323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E8FFAEC9-38D4-F58B-B417-6396A38578A8}"/>
              </a:ext>
            </a:extLst>
          </p:cNvPr>
          <p:cNvSpPr txBox="1"/>
          <p:nvPr/>
        </p:nvSpPr>
        <p:spPr>
          <a:xfrm>
            <a:off x="10245042" y="2906724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右大括弧 91">
            <a:extLst>
              <a:ext uri="{FF2B5EF4-FFF2-40B4-BE49-F238E27FC236}">
                <a16:creationId xmlns:a16="http://schemas.microsoft.com/office/drawing/2014/main" id="{CBCABE02-DEA5-2AD4-B754-9B6AA25C7877}"/>
              </a:ext>
            </a:extLst>
          </p:cNvPr>
          <p:cNvSpPr/>
          <p:nvPr/>
        </p:nvSpPr>
        <p:spPr>
          <a:xfrm flipH="1" flipV="1">
            <a:off x="9671403" y="1906728"/>
            <a:ext cx="240066" cy="1255638"/>
          </a:xfrm>
          <a:prstGeom prst="rightBrace">
            <a:avLst>
              <a:gd name="adj1" fmla="val 9489"/>
              <a:gd name="adj2" fmla="val 48945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3" name="矩形: 圓角 92">
            <a:extLst>
              <a:ext uri="{FF2B5EF4-FFF2-40B4-BE49-F238E27FC236}">
                <a16:creationId xmlns:a16="http://schemas.microsoft.com/office/drawing/2014/main" id="{071FFFEF-4A53-394C-3D80-CBD75B41545D}"/>
              </a:ext>
            </a:extLst>
          </p:cNvPr>
          <p:cNvSpPr/>
          <p:nvPr/>
        </p:nvSpPr>
        <p:spPr>
          <a:xfrm>
            <a:off x="8694742" y="2232638"/>
            <a:ext cx="113235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0.01*n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8" name="文字方塊 97">
            <a:extLst>
              <a:ext uri="{FF2B5EF4-FFF2-40B4-BE49-F238E27FC236}">
                <a16:creationId xmlns:a16="http://schemas.microsoft.com/office/drawing/2014/main" id="{98DCE511-AED0-2AFA-8DA4-5A54645D767C}"/>
              </a:ext>
            </a:extLst>
          </p:cNvPr>
          <p:cNvSpPr txBox="1"/>
          <p:nvPr/>
        </p:nvSpPr>
        <p:spPr>
          <a:xfrm>
            <a:off x="5304391" y="163228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矩形: 圓角 98">
            <a:extLst>
              <a:ext uri="{FF2B5EF4-FFF2-40B4-BE49-F238E27FC236}">
                <a16:creationId xmlns:a16="http://schemas.microsoft.com/office/drawing/2014/main" id="{1A411951-6B23-8547-CF73-64A1F11C96BD}"/>
              </a:ext>
            </a:extLst>
          </p:cNvPr>
          <p:cNvSpPr/>
          <p:nvPr/>
        </p:nvSpPr>
        <p:spPr>
          <a:xfrm>
            <a:off x="287741" y="759909"/>
            <a:ext cx="10927655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c1. </a:t>
            </a:r>
            <a:r>
              <a:rPr lang="en-US" altLang="zh-TW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 for each tumor patches from every WSI and random select 1% of downstream analysis </a:t>
            </a:r>
            <a:endParaRPr lang="zh-TW" altLang="en-US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矩形: 圓角 99">
            <a:extLst>
              <a:ext uri="{FF2B5EF4-FFF2-40B4-BE49-F238E27FC236}">
                <a16:creationId xmlns:a16="http://schemas.microsoft.com/office/drawing/2014/main" id="{FBD1FF21-70A5-C685-8BEF-65EE70F96EF7}"/>
              </a:ext>
            </a:extLst>
          </p:cNvPr>
          <p:cNvSpPr/>
          <p:nvPr/>
        </p:nvSpPr>
        <p:spPr>
          <a:xfrm>
            <a:off x="287740" y="3952884"/>
            <a:ext cx="10927655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c2. </a:t>
            </a:r>
            <a:r>
              <a:rPr lang="en-US" altLang="zh-TW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Mix all the selected tumor patch and use the SVM model to give the prediction, where N is slides number  </a:t>
            </a:r>
            <a:endParaRPr lang="zh-TW" altLang="en-US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矩形: 圓角 100">
            <a:extLst>
              <a:ext uri="{FF2B5EF4-FFF2-40B4-BE49-F238E27FC236}">
                <a16:creationId xmlns:a16="http://schemas.microsoft.com/office/drawing/2014/main" id="{4FCD0FFE-71C2-AC82-B29D-58051119DB3E}"/>
              </a:ext>
            </a:extLst>
          </p:cNvPr>
          <p:cNvSpPr/>
          <p:nvPr/>
        </p:nvSpPr>
        <p:spPr>
          <a:xfrm>
            <a:off x="1892901" y="4494261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2048 dim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3D28AD3F-F4C3-6BE0-EB50-51A8E92CFB75}"/>
              </a:ext>
            </a:extLst>
          </p:cNvPr>
          <p:cNvSpPr/>
          <p:nvPr/>
        </p:nvSpPr>
        <p:spPr>
          <a:xfrm>
            <a:off x="2310046" y="5006923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3" name="文字方塊 102">
            <a:extLst>
              <a:ext uri="{FF2B5EF4-FFF2-40B4-BE49-F238E27FC236}">
                <a16:creationId xmlns:a16="http://schemas.microsoft.com/office/drawing/2014/main" id="{A32BE04C-5076-5091-4471-A79B269045C9}"/>
              </a:ext>
            </a:extLst>
          </p:cNvPr>
          <p:cNvSpPr txBox="1"/>
          <p:nvPr/>
        </p:nvSpPr>
        <p:spPr>
          <a:xfrm rot="16200000">
            <a:off x="2301104" y="5715245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4" name="直線接點 103">
            <a:extLst>
              <a:ext uri="{FF2B5EF4-FFF2-40B4-BE49-F238E27FC236}">
                <a16:creationId xmlns:a16="http://schemas.microsoft.com/office/drawing/2014/main" id="{AB6CB390-56A5-3430-5F9C-C3EA3A39089A}"/>
              </a:ext>
            </a:extLst>
          </p:cNvPr>
          <p:cNvCxnSpPr>
            <a:cxnSpLocks/>
          </p:cNvCxnSpPr>
          <p:nvPr/>
        </p:nvCxnSpPr>
        <p:spPr>
          <a:xfrm>
            <a:off x="2516746" y="500692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線接點 104">
            <a:extLst>
              <a:ext uri="{FF2B5EF4-FFF2-40B4-BE49-F238E27FC236}">
                <a16:creationId xmlns:a16="http://schemas.microsoft.com/office/drawing/2014/main" id="{8B2EF9A4-6D73-E17D-EF24-E66884E18CB0}"/>
              </a:ext>
            </a:extLst>
          </p:cNvPr>
          <p:cNvCxnSpPr>
            <a:cxnSpLocks/>
          </p:cNvCxnSpPr>
          <p:nvPr/>
        </p:nvCxnSpPr>
        <p:spPr>
          <a:xfrm>
            <a:off x="2708475" y="500692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線接點 105">
            <a:extLst>
              <a:ext uri="{FF2B5EF4-FFF2-40B4-BE49-F238E27FC236}">
                <a16:creationId xmlns:a16="http://schemas.microsoft.com/office/drawing/2014/main" id="{13D09115-73AD-06F1-CB47-6037EB4DFDE9}"/>
              </a:ext>
            </a:extLst>
          </p:cNvPr>
          <p:cNvCxnSpPr>
            <a:cxnSpLocks/>
          </p:cNvCxnSpPr>
          <p:nvPr/>
        </p:nvCxnSpPr>
        <p:spPr>
          <a:xfrm>
            <a:off x="2895980" y="500692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線接點 106">
            <a:extLst>
              <a:ext uri="{FF2B5EF4-FFF2-40B4-BE49-F238E27FC236}">
                <a16:creationId xmlns:a16="http://schemas.microsoft.com/office/drawing/2014/main" id="{80A56975-F9F6-1A82-70F2-311B00162A09}"/>
              </a:ext>
            </a:extLst>
          </p:cNvPr>
          <p:cNvCxnSpPr>
            <a:cxnSpLocks/>
          </p:cNvCxnSpPr>
          <p:nvPr/>
        </p:nvCxnSpPr>
        <p:spPr>
          <a:xfrm>
            <a:off x="3725646" y="501130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文字方塊 107">
            <a:extLst>
              <a:ext uri="{FF2B5EF4-FFF2-40B4-BE49-F238E27FC236}">
                <a16:creationId xmlns:a16="http://schemas.microsoft.com/office/drawing/2014/main" id="{6E7DA247-4003-77AD-883A-6CC2AFE288CB}"/>
              </a:ext>
            </a:extLst>
          </p:cNvPr>
          <p:cNvSpPr txBox="1"/>
          <p:nvPr/>
        </p:nvSpPr>
        <p:spPr>
          <a:xfrm>
            <a:off x="2532339" y="4845383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D6DD6719-CD7F-73F3-D2F6-78971CA5486E}"/>
              </a:ext>
            </a:extLst>
          </p:cNvPr>
          <p:cNvSpPr/>
          <p:nvPr/>
        </p:nvSpPr>
        <p:spPr>
          <a:xfrm>
            <a:off x="2313622" y="5368884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10" name="直線接點 109">
            <a:extLst>
              <a:ext uri="{FF2B5EF4-FFF2-40B4-BE49-F238E27FC236}">
                <a16:creationId xmlns:a16="http://schemas.microsoft.com/office/drawing/2014/main" id="{F3FEBFDA-6EDD-4737-0867-D8EE89300C90}"/>
              </a:ext>
            </a:extLst>
          </p:cNvPr>
          <p:cNvCxnSpPr>
            <a:cxnSpLocks/>
          </p:cNvCxnSpPr>
          <p:nvPr/>
        </p:nvCxnSpPr>
        <p:spPr>
          <a:xfrm>
            <a:off x="2520322" y="536888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線接點 110">
            <a:extLst>
              <a:ext uri="{FF2B5EF4-FFF2-40B4-BE49-F238E27FC236}">
                <a16:creationId xmlns:a16="http://schemas.microsoft.com/office/drawing/2014/main" id="{10C318F1-C941-762A-B8D3-65F9AAD3329F}"/>
              </a:ext>
            </a:extLst>
          </p:cNvPr>
          <p:cNvCxnSpPr>
            <a:cxnSpLocks/>
          </p:cNvCxnSpPr>
          <p:nvPr/>
        </p:nvCxnSpPr>
        <p:spPr>
          <a:xfrm>
            <a:off x="2712051" y="536888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接點 111">
            <a:extLst>
              <a:ext uri="{FF2B5EF4-FFF2-40B4-BE49-F238E27FC236}">
                <a16:creationId xmlns:a16="http://schemas.microsoft.com/office/drawing/2014/main" id="{CD925B6F-BF3B-4C13-DDE7-8C65DDAE84B1}"/>
              </a:ext>
            </a:extLst>
          </p:cNvPr>
          <p:cNvCxnSpPr>
            <a:cxnSpLocks/>
          </p:cNvCxnSpPr>
          <p:nvPr/>
        </p:nvCxnSpPr>
        <p:spPr>
          <a:xfrm>
            <a:off x="2899556" y="536888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線接點 112">
            <a:extLst>
              <a:ext uri="{FF2B5EF4-FFF2-40B4-BE49-F238E27FC236}">
                <a16:creationId xmlns:a16="http://schemas.microsoft.com/office/drawing/2014/main" id="{050BBBF4-70B5-F3FB-62D7-D2FD1CB89BA9}"/>
              </a:ext>
            </a:extLst>
          </p:cNvPr>
          <p:cNvCxnSpPr>
            <a:cxnSpLocks/>
          </p:cNvCxnSpPr>
          <p:nvPr/>
        </p:nvCxnSpPr>
        <p:spPr>
          <a:xfrm>
            <a:off x="3729222" y="537326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文字方塊 113">
            <a:extLst>
              <a:ext uri="{FF2B5EF4-FFF2-40B4-BE49-F238E27FC236}">
                <a16:creationId xmlns:a16="http://schemas.microsoft.com/office/drawing/2014/main" id="{34035352-C059-5878-F09C-6105BAAB61C2}"/>
              </a:ext>
            </a:extLst>
          </p:cNvPr>
          <p:cNvSpPr txBox="1"/>
          <p:nvPr/>
        </p:nvSpPr>
        <p:spPr>
          <a:xfrm>
            <a:off x="2535915" y="5207344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矩形 114">
            <a:extLst>
              <a:ext uri="{FF2B5EF4-FFF2-40B4-BE49-F238E27FC236}">
                <a16:creationId xmlns:a16="http://schemas.microsoft.com/office/drawing/2014/main" id="{3DF5C635-CC79-45D9-1194-AB9C13F5A88E}"/>
              </a:ext>
            </a:extLst>
          </p:cNvPr>
          <p:cNvSpPr/>
          <p:nvPr/>
        </p:nvSpPr>
        <p:spPr>
          <a:xfrm>
            <a:off x="2310046" y="6244070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16" name="直線接點 115">
            <a:extLst>
              <a:ext uri="{FF2B5EF4-FFF2-40B4-BE49-F238E27FC236}">
                <a16:creationId xmlns:a16="http://schemas.microsoft.com/office/drawing/2014/main" id="{DA4D532D-9E47-8044-6796-635D463878B2}"/>
              </a:ext>
            </a:extLst>
          </p:cNvPr>
          <p:cNvCxnSpPr>
            <a:cxnSpLocks/>
          </p:cNvCxnSpPr>
          <p:nvPr/>
        </p:nvCxnSpPr>
        <p:spPr>
          <a:xfrm>
            <a:off x="2516746" y="624407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線接點 116">
            <a:extLst>
              <a:ext uri="{FF2B5EF4-FFF2-40B4-BE49-F238E27FC236}">
                <a16:creationId xmlns:a16="http://schemas.microsoft.com/office/drawing/2014/main" id="{B81F5145-761C-0C9B-7B53-32D1104AEEE8}"/>
              </a:ext>
            </a:extLst>
          </p:cNvPr>
          <p:cNvCxnSpPr>
            <a:cxnSpLocks/>
          </p:cNvCxnSpPr>
          <p:nvPr/>
        </p:nvCxnSpPr>
        <p:spPr>
          <a:xfrm>
            <a:off x="2708475" y="624407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線接點 117">
            <a:extLst>
              <a:ext uri="{FF2B5EF4-FFF2-40B4-BE49-F238E27FC236}">
                <a16:creationId xmlns:a16="http://schemas.microsoft.com/office/drawing/2014/main" id="{78EC5776-8023-64CD-D96E-7D6CF98C3A15}"/>
              </a:ext>
            </a:extLst>
          </p:cNvPr>
          <p:cNvCxnSpPr>
            <a:cxnSpLocks/>
          </p:cNvCxnSpPr>
          <p:nvPr/>
        </p:nvCxnSpPr>
        <p:spPr>
          <a:xfrm>
            <a:off x="2895980" y="624407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線接點 118">
            <a:extLst>
              <a:ext uri="{FF2B5EF4-FFF2-40B4-BE49-F238E27FC236}">
                <a16:creationId xmlns:a16="http://schemas.microsoft.com/office/drawing/2014/main" id="{2C8DCE3C-7CCA-D39E-E24E-ACA8CB45B81E}"/>
              </a:ext>
            </a:extLst>
          </p:cNvPr>
          <p:cNvCxnSpPr>
            <a:cxnSpLocks/>
          </p:cNvCxnSpPr>
          <p:nvPr/>
        </p:nvCxnSpPr>
        <p:spPr>
          <a:xfrm>
            <a:off x="3725646" y="624845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文字方塊 119">
            <a:extLst>
              <a:ext uri="{FF2B5EF4-FFF2-40B4-BE49-F238E27FC236}">
                <a16:creationId xmlns:a16="http://schemas.microsoft.com/office/drawing/2014/main" id="{BF7AF067-C114-46BC-53CB-D32F7D040888}"/>
              </a:ext>
            </a:extLst>
          </p:cNvPr>
          <p:cNvSpPr txBox="1"/>
          <p:nvPr/>
        </p:nvSpPr>
        <p:spPr>
          <a:xfrm>
            <a:off x="2524504" y="6091937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1" name="右大括弧 120">
            <a:extLst>
              <a:ext uri="{FF2B5EF4-FFF2-40B4-BE49-F238E27FC236}">
                <a16:creationId xmlns:a16="http://schemas.microsoft.com/office/drawing/2014/main" id="{B6D86179-6457-001E-BCE4-A71EF1A70E16}"/>
              </a:ext>
            </a:extLst>
          </p:cNvPr>
          <p:cNvSpPr/>
          <p:nvPr/>
        </p:nvSpPr>
        <p:spPr>
          <a:xfrm flipH="1" flipV="1">
            <a:off x="1950865" y="5091941"/>
            <a:ext cx="240066" cy="1255638"/>
          </a:xfrm>
          <a:prstGeom prst="rightBrace">
            <a:avLst>
              <a:gd name="adj1" fmla="val 9489"/>
              <a:gd name="adj2" fmla="val 48945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2" name="矩形: 圓角 121">
            <a:extLst>
              <a:ext uri="{FF2B5EF4-FFF2-40B4-BE49-F238E27FC236}">
                <a16:creationId xmlns:a16="http://schemas.microsoft.com/office/drawing/2014/main" id="{779DDD04-5F3E-1F34-F4BF-9EBA71EF26B1}"/>
              </a:ext>
            </a:extLst>
          </p:cNvPr>
          <p:cNvSpPr/>
          <p:nvPr/>
        </p:nvSpPr>
        <p:spPr>
          <a:xfrm>
            <a:off x="852901" y="5417851"/>
            <a:ext cx="113235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0.01*n*N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3" name="直線單箭頭接點 122">
            <a:extLst>
              <a:ext uri="{FF2B5EF4-FFF2-40B4-BE49-F238E27FC236}">
                <a16:creationId xmlns:a16="http://schemas.microsoft.com/office/drawing/2014/main" id="{FC954F91-803D-C1D0-B1A5-4BD0DCF866B8}"/>
              </a:ext>
            </a:extLst>
          </p:cNvPr>
          <p:cNvCxnSpPr>
            <a:cxnSpLocks/>
          </p:cNvCxnSpPr>
          <p:nvPr/>
        </p:nvCxnSpPr>
        <p:spPr>
          <a:xfrm>
            <a:off x="4152128" y="5635991"/>
            <a:ext cx="727371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矩形 123">
            <a:extLst>
              <a:ext uri="{FF2B5EF4-FFF2-40B4-BE49-F238E27FC236}">
                <a16:creationId xmlns:a16="http://schemas.microsoft.com/office/drawing/2014/main" id="{F9CE1ABC-F686-B4DF-AD9B-44E0FA5EE027}"/>
              </a:ext>
            </a:extLst>
          </p:cNvPr>
          <p:cNvSpPr/>
          <p:nvPr/>
        </p:nvSpPr>
        <p:spPr>
          <a:xfrm>
            <a:off x="5075353" y="5318198"/>
            <a:ext cx="2599569" cy="62048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8" name="直線單箭頭接點 127">
            <a:extLst>
              <a:ext uri="{FF2B5EF4-FFF2-40B4-BE49-F238E27FC236}">
                <a16:creationId xmlns:a16="http://schemas.microsoft.com/office/drawing/2014/main" id="{936CE2CD-9861-C96F-829A-65E7EDC68DF3}"/>
              </a:ext>
            </a:extLst>
          </p:cNvPr>
          <p:cNvCxnSpPr>
            <a:cxnSpLocks/>
          </p:cNvCxnSpPr>
          <p:nvPr/>
        </p:nvCxnSpPr>
        <p:spPr>
          <a:xfrm>
            <a:off x="7906145" y="5635991"/>
            <a:ext cx="727371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矩形: 圓角 128">
            <a:extLst>
              <a:ext uri="{FF2B5EF4-FFF2-40B4-BE49-F238E27FC236}">
                <a16:creationId xmlns:a16="http://schemas.microsoft.com/office/drawing/2014/main" id="{6F67C11F-A738-D186-9B4F-9C81E3934521}"/>
              </a:ext>
            </a:extLst>
          </p:cNvPr>
          <p:cNvSpPr/>
          <p:nvPr/>
        </p:nvSpPr>
        <p:spPr>
          <a:xfrm>
            <a:off x="8631553" y="5326160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level prediction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002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1" y="258747"/>
            <a:ext cx="4582840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SVM slide-level prediction result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4D7A215-FFAB-BFFB-10A5-C8D2A9C8F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3174" y="904285"/>
            <a:ext cx="5007890" cy="531500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7E203C2-4F6E-E805-2A06-AE5C3C853A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20898" y="904285"/>
            <a:ext cx="5006564" cy="53136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4E0137DA-2F84-CD8F-4F05-82A40B35A8EC}"/>
              </a:ext>
            </a:extLst>
          </p:cNvPr>
          <p:cNvSpPr txBox="1"/>
          <p:nvPr/>
        </p:nvSpPr>
        <p:spPr>
          <a:xfrm>
            <a:off x="2551168" y="6217885"/>
            <a:ext cx="141047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zh-TW" sz="21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Testing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4182017-9966-202D-432D-923A26BAEB14}"/>
              </a:ext>
            </a:extLst>
          </p:cNvPr>
          <p:cNvSpPr txBox="1"/>
          <p:nvPr/>
        </p:nvSpPr>
        <p:spPr>
          <a:xfrm>
            <a:off x="8245948" y="6217885"/>
            <a:ext cx="141047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Train</a:t>
            </a:r>
            <a:r>
              <a:rPr kumimoji="0" lang="en-US" altLang="zh-TW" sz="210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ing</a:t>
            </a:r>
            <a:endParaRPr kumimoji="0" lang="en-US" altLang="zh-TW" sz="21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590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0" y="258747"/>
            <a:ext cx="4732129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SVM patch-level prediction result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 descr="一張含有 文字, 螢幕擷取畫面, 圖表, 繪圖 的圖片&#10;&#10;自動產生的描述">
            <a:extLst>
              <a:ext uri="{FF2B5EF4-FFF2-40B4-BE49-F238E27FC236}">
                <a16:creationId xmlns:a16="http://schemas.microsoft.com/office/drawing/2014/main" id="{94D7A215-FFAB-BFFB-10A5-C8D2A9C8F2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00" y="960271"/>
            <a:ext cx="5357239" cy="5315008"/>
          </a:xfrm>
          <a:prstGeom prst="rect">
            <a:avLst/>
          </a:prstGeom>
        </p:spPr>
      </p:pic>
      <p:pic>
        <p:nvPicPr>
          <p:cNvPr id="7" name="圖片 6" descr="一張含有 文字, 螢幕擷取畫面, 圖表, 繪圖 的圖片&#10;&#10;自動產生的描述">
            <a:extLst>
              <a:ext uri="{FF2B5EF4-FFF2-40B4-BE49-F238E27FC236}">
                <a16:creationId xmlns:a16="http://schemas.microsoft.com/office/drawing/2014/main" id="{57E203C2-4F6E-E805-2A06-AE5C3C853A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1506" y="960271"/>
            <a:ext cx="5265349" cy="53136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4E0137DA-2F84-CD8F-4F05-82A40B35A8EC}"/>
              </a:ext>
            </a:extLst>
          </p:cNvPr>
          <p:cNvSpPr txBox="1"/>
          <p:nvPr/>
        </p:nvSpPr>
        <p:spPr>
          <a:xfrm>
            <a:off x="2784433" y="6273871"/>
            <a:ext cx="141047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zh-TW" sz="210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Testing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4182017-9966-202D-432D-923A26BAEB14}"/>
              </a:ext>
            </a:extLst>
          </p:cNvPr>
          <p:cNvSpPr txBox="1"/>
          <p:nvPr/>
        </p:nvSpPr>
        <p:spPr>
          <a:xfrm>
            <a:off x="8553861" y="6273871"/>
            <a:ext cx="141047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2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Train</a:t>
            </a:r>
            <a:r>
              <a:rPr kumimoji="0" lang="en-US" altLang="zh-TW" sz="210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ing</a:t>
            </a:r>
            <a:endParaRPr kumimoji="0" lang="en-US" altLang="zh-TW" sz="210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FAB24384-62DC-50AA-1DB0-A9BC9F8E18C7}"/>
              </a:ext>
            </a:extLst>
          </p:cNvPr>
          <p:cNvSpPr/>
          <p:nvPr/>
        </p:nvSpPr>
        <p:spPr>
          <a:xfrm>
            <a:off x="5380309" y="215142"/>
            <a:ext cx="6347104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split the slide-level dataset into training and testing set in the ratio of 8:2</a:t>
            </a:r>
            <a:endParaRPr lang="zh-TW" altLang="en-US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395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1" y="258747"/>
            <a:ext cx="4582840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SVM slide-level prediction result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表格 13">
            <a:extLst>
              <a:ext uri="{FF2B5EF4-FFF2-40B4-BE49-F238E27FC236}">
                <a16:creationId xmlns:a16="http://schemas.microsoft.com/office/drawing/2014/main" id="{051B62BD-BEE6-3F26-ECCE-5789121B3C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8254761"/>
              </p:ext>
            </p:extLst>
          </p:nvPr>
        </p:nvGraphicFramePr>
        <p:xfrm>
          <a:off x="1090127" y="993422"/>
          <a:ext cx="10011746" cy="85231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30471">
                  <a:extLst>
                    <a:ext uri="{9D8B030D-6E8A-4147-A177-3AD203B41FA5}">
                      <a16:colId xmlns:a16="http://schemas.microsoft.com/office/drawing/2014/main" val="3273458590"/>
                    </a:ext>
                  </a:extLst>
                </a:gridCol>
                <a:gridCol w="1828967">
                  <a:extLst>
                    <a:ext uri="{9D8B030D-6E8A-4147-A177-3AD203B41FA5}">
                      <a16:colId xmlns:a16="http://schemas.microsoft.com/office/drawing/2014/main" val="1417375228"/>
                    </a:ext>
                  </a:extLst>
                </a:gridCol>
                <a:gridCol w="2017436">
                  <a:extLst>
                    <a:ext uri="{9D8B030D-6E8A-4147-A177-3AD203B41FA5}">
                      <a16:colId xmlns:a16="http://schemas.microsoft.com/office/drawing/2014/main" val="2018274349"/>
                    </a:ext>
                  </a:extLst>
                </a:gridCol>
                <a:gridCol w="2017436">
                  <a:extLst>
                    <a:ext uri="{9D8B030D-6E8A-4147-A177-3AD203B41FA5}">
                      <a16:colId xmlns:a16="http://schemas.microsoft.com/office/drawing/2014/main" val="581405732"/>
                    </a:ext>
                  </a:extLst>
                </a:gridCol>
                <a:gridCol w="2017436">
                  <a:extLst>
                    <a:ext uri="{9D8B030D-6E8A-4147-A177-3AD203B41FA5}">
                      <a16:colId xmlns:a16="http://schemas.microsoft.com/office/drawing/2014/main" val="974417500"/>
                    </a:ext>
                  </a:extLst>
                </a:gridCol>
              </a:tblGrid>
              <a:tr h="426158">
                <a:tc>
                  <a:txBody>
                    <a:bodyPr/>
                    <a:lstStyle/>
                    <a:p>
                      <a:pPr algn="ctr"/>
                      <a:endParaRPr lang="zh-TW" alt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r>
                        <a:rPr lang="en-US" altLang="zh-TW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</a:t>
                      </a:r>
                      <a:endParaRPr lang="zh-TW" alt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Recall</a:t>
                      </a:r>
                      <a:endParaRPr lang="zh-TW" alt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AUC</a:t>
                      </a:r>
                      <a:endParaRPr lang="zh-TW" alt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976035"/>
                  </a:ext>
                </a:extLst>
              </a:tr>
              <a:tr h="4261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Testing results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75252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5578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群組 22">
            <a:extLst>
              <a:ext uri="{FF2B5EF4-FFF2-40B4-BE49-F238E27FC236}">
                <a16:creationId xmlns:a16="http://schemas.microsoft.com/office/drawing/2014/main" id="{17F873D6-9451-3575-6F66-AEF2120B5377}"/>
              </a:ext>
            </a:extLst>
          </p:cNvPr>
          <p:cNvGrpSpPr/>
          <p:nvPr/>
        </p:nvGrpSpPr>
        <p:grpSpPr>
          <a:xfrm>
            <a:off x="1062000" y="3301810"/>
            <a:ext cx="720000" cy="769441"/>
            <a:chOff x="1498967" y="3890940"/>
            <a:chExt cx="720000" cy="769441"/>
          </a:xfrm>
        </p:grpSpPr>
        <p:sp>
          <p:nvSpPr>
            <p:cNvPr id="24" name="橢圓 23">
              <a:extLst>
                <a:ext uri="{FF2B5EF4-FFF2-40B4-BE49-F238E27FC236}">
                  <a16:creationId xmlns:a16="http://schemas.microsoft.com/office/drawing/2014/main" id="{BAFEE8DD-F324-40F9-ECCB-66DFE203BDE3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31570543-3DC5-103B-C1DB-F3FD5553237A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41774CD5-9236-419C-CF4E-CC187C77C0F3}"/>
              </a:ext>
            </a:extLst>
          </p:cNvPr>
          <p:cNvSpPr/>
          <p:nvPr/>
        </p:nvSpPr>
        <p:spPr>
          <a:xfrm>
            <a:off x="1850400" y="3239024"/>
            <a:ext cx="9271332" cy="938558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TA works &amp; homework</a:t>
            </a: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 </a:t>
            </a:r>
            <a:endParaRPr lang="en-US" altLang="zh-TW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1281AD1-3267-859B-AF1D-B451B3F77330}"/>
              </a:ext>
            </a:extLst>
          </p:cNvPr>
          <p:cNvSpPr/>
          <p:nvPr/>
        </p:nvSpPr>
        <p:spPr>
          <a:xfrm>
            <a:off x="287742" y="347234"/>
            <a:ext cx="1403406" cy="575316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53C3A11E-D46B-D08C-9912-DC09707B7466}"/>
              </a:ext>
            </a:extLst>
          </p:cNvPr>
          <p:cNvSpPr/>
          <p:nvPr/>
        </p:nvSpPr>
        <p:spPr>
          <a:xfrm>
            <a:off x="287742" y="2468424"/>
            <a:ext cx="2362152" cy="575316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works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A68A9B70-897D-D5B4-664B-DDA54D653DB9}"/>
              </a:ext>
            </a:extLst>
          </p:cNvPr>
          <p:cNvGrpSpPr/>
          <p:nvPr/>
        </p:nvGrpSpPr>
        <p:grpSpPr>
          <a:xfrm>
            <a:off x="1060763" y="1311672"/>
            <a:ext cx="720000" cy="769441"/>
            <a:chOff x="1498967" y="3890940"/>
            <a:chExt cx="720000" cy="769441"/>
          </a:xfrm>
        </p:grpSpPr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7D38C595-C343-18CF-89B5-C01033B24015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1CD047BC-0D1C-E997-E1ED-61617A727522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A973A8D4-E280-F355-9B69-D4BBBD0F8298}"/>
              </a:ext>
            </a:extLst>
          </p:cNvPr>
          <p:cNvSpPr/>
          <p:nvPr/>
        </p:nvSpPr>
        <p:spPr>
          <a:xfrm>
            <a:off x="1850400" y="1227113"/>
            <a:ext cx="9480912" cy="938558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 err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SimCLR</a:t>
            </a: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: A Simple Framework for Contrastive Learning of Visual Representations</a:t>
            </a:r>
            <a:r>
              <a:rPr lang="zh-TW" altLang="en-US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 </a:t>
            </a:r>
            <a:endParaRPr lang="en-US" altLang="zh-TW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0734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BE149FA-A848-FB87-14BA-ECBAB6CFF8FC}"/>
              </a:ext>
            </a:extLst>
          </p:cNvPr>
          <p:cNvSpPr/>
          <p:nvPr/>
        </p:nvSpPr>
        <p:spPr>
          <a:xfrm>
            <a:off x="4165635" y="5480795"/>
            <a:ext cx="2902837" cy="501726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Classification model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11A4013-2401-26D4-792D-AB69EBFFE50B}"/>
              </a:ext>
            </a:extLst>
          </p:cNvPr>
          <p:cNvSpPr/>
          <p:nvPr/>
        </p:nvSpPr>
        <p:spPr>
          <a:xfrm>
            <a:off x="8898479" y="3972424"/>
            <a:ext cx="2417828" cy="50172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b="1" dirty="0">
                <a:solidFill>
                  <a:srgbClr val="C00000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Prediction model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D398DFE-B6B6-62AD-8AAF-5A0E25024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80" y="1021071"/>
            <a:ext cx="3190056" cy="1778063"/>
          </a:xfrm>
          <a:prstGeom prst="rect">
            <a:avLst/>
          </a:prstGeom>
        </p:spPr>
      </p:pic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3AFD03F8-CF96-2F68-731F-3D4148D3DC4E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 flipH="1">
            <a:off x="1760380" y="2799134"/>
            <a:ext cx="11628" cy="157224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圖片 15" descr="一張含有 煮熟 的圖片&#10;&#10;自動產生的描述">
            <a:extLst>
              <a:ext uri="{FF2B5EF4-FFF2-40B4-BE49-F238E27FC236}">
                <a16:creationId xmlns:a16="http://schemas.microsoft.com/office/drawing/2014/main" id="{E8D2ED10-FA04-FF53-531C-5E650C910A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380" y="4371378"/>
            <a:ext cx="1440000" cy="1440000"/>
          </a:xfrm>
          <a:prstGeom prst="rect">
            <a:avLst/>
          </a:prstGeom>
        </p:spPr>
      </p:pic>
      <p:pic>
        <p:nvPicPr>
          <p:cNvPr id="17" name="圖片 16" descr="一張含有 室內, 室外物品, 蜂巢 的圖片&#10;&#10;自動產生的描述">
            <a:extLst>
              <a:ext uri="{FF2B5EF4-FFF2-40B4-BE49-F238E27FC236}">
                <a16:creationId xmlns:a16="http://schemas.microsoft.com/office/drawing/2014/main" id="{7F517FCD-E543-369D-F25C-DBFAF30A33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020" y="4566891"/>
            <a:ext cx="1440000" cy="1440000"/>
          </a:xfrm>
          <a:prstGeom prst="rect">
            <a:avLst/>
          </a:prstGeom>
        </p:spPr>
      </p:pic>
      <p:pic>
        <p:nvPicPr>
          <p:cNvPr id="18" name="圖片 17" descr="一張含有 甜點, 奶油, 瓷器 的圖片&#10;&#10;自動產生的描述">
            <a:extLst>
              <a:ext uri="{FF2B5EF4-FFF2-40B4-BE49-F238E27FC236}">
                <a16:creationId xmlns:a16="http://schemas.microsoft.com/office/drawing/2014/main" id="{EB77778A-25F1-FC09-583B-4474D77830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4751251"/>
            <a:ext cx="1440000" cy="1440000"/>
          </a:xfrm>
          <a:prstGeom prst="rect">
            <a:avLst/>
          </a:prstGeo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980247B8-7D82-12BF-B54B-5507B8D55BC6}"/>
              </a:ext>
            </a:extLst>
          </p:cNvPr>
          <p:cNvSpPr txBox="1"/>
          <p:nvPr/>
        </p:nvSpPr>
        <p:spPr>
          <a:xfrm>
            <a:off x="295436" y="140878"/>
            <a:ext cx="29298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Image preprocessing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7AC14F5-BE5F-795D-794A-D6CB00E77DCE}"/>
              </a:ext>
            </a:extLst>
          </p:cNvPr>
          <p:cNvSpPr txBox="1"/>
          <p:nvPr/>
        </p:nvSpPr>
        <p:spPr>
          <a:xfrm>
            <a:off x="3891925" y="140878"/>
            <a:ext cx="38408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Classified adenocarcinoma epithelium patches</a:t>
            </a: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42CEED58-D1F4-7E44-D786-A7D4F1669BBA}"/>
              </a:ext>
            </a:extLst>
          </p:cNvPr>
          <p:cNvSpPr txBox="1"/>
          <p:nvPr/>
        </p:nvSpPr>
        <p:spPr>
          <a:xfrm>
            <a:off x="299917" y="6163092"/>
            <a:ext cx="2552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patches without tissue type label</a:t>
            </a:r>
          </a:p>
        </p:txBody>
      </p:sp>
      <p:cxnSp>
        <p:nvCxnSpPr>
          <p:cNvPr id="36" name="直線單箭頭接點 35">
            <a:extLst>
              <a:ext uri="{FF2B5EF4-FFF2-40B4-BE49-F238E27FC236}">
                <a16:creationId xmlns:a16="http://schemas.microsoft.com/office/drawing/2014/main" id="{B358E791-9841-9030-A9E7-146C48CF455F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5611618" y="4408398"/>
            <a:ext cx="5436" cy="107239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接點 64">
            <a:extLst>
              <a:ext uri="{FF2B5EF4-FFF2-40B4-BE49-F238E27FC236}">
                <a16:creationId xmlns:a16="http://schemas.microsoft.com/office/drawing/2014/main" id="{4EE05DC8-04B3-A62D-113C-2BD95575C594}"/>
              </a:ext>
            </a:extLst>
          </p:cNvPr>
          <p:cNvCxnSpPr>
            <a:cxnSpLocks/>
            <a:stCxn id="89" idx="2"/>
          </p:cNvCxnSpPr>
          <p:nvPr/>
        </p:nvCxnSpPr>
        <p:spPr>
          <a:xfrm>
            <a:off x="4371733" y="3629641"/>
            <a:ext cx="0" cy="779712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接點 65">
            <a:extLst>
              <a:ext uri="{FF2B5EF4-FFF2-40B4-BE49-F238E27FC236}">
                <a16:creationId xmlns:a16="http://schemas.microsoft.com/office/drawing/2014/main" id="{7CC2E981-A687-8C59-3611-C7A93977E306}"/>
              </a:ext>
            </a:extLst>
          </p:cNvPr>
          <p:cNvCxnSpPr>
            <a:cxnSpLocks/>
            <a:stCxn id="91" idx="2"/>
          </p:cNvCxnSpPr>
          <p:nvPr/>
        </p:nvCxnSpPr>
        <p:spPr>
          <a:xfrm>
            <a:off x="6816209" y="3626218"/>
            <a:ext cx="0" cy="7821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接點 66">
            <a:extLst>
              <a:ext uri="{FF2B5EF4-FFF2-40B4-BE49-F238E27FC236}">
                <a16:creationId xmlns:a16="http://schemas.microsoft.com/office/drawing/2014/main" id="{0CDFAB28-3F5A-5826-E8AA-E7DAEFB7F00C}"/>
              </a:ext>
            </a:extLst>
          </p:cNvPr>
          <p:cNvCxnSpPr>
            <a:cxnSpLocks/>
          </p:cNvCxnSpPr>
          <p:nvPr/>
        </p:nvCxnSpPr>
        <p:spPr>
          <a:xfrm flipH="1">
            <a:off x="4361725" y="4409353"/>
            <a:ext cx="2454484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單箭頭接點 71">
            <a:extLst>
              <a:ext uri="{FF2B5EF4-FFF2-40B4-BE49-F238E27FC236}">
                <a16:creationId xmlns:a16="http://schemas.microsoft.com/office/drawing/2014/main" id="{3EFFB2CA-C595-410C-7BAA-BFE08EAA1AC4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2519708" y="5731658"/>
            <a:ext cx="1645927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8" name="圖片 77">
            <a:extLst>
              <a:ext uri="{FF2B5EF4-FFF2-40B4-BE49-F238E27FC236}">
                <a16:creationId xmlns:a16="http://schemas.microsoft.com/office/drawing/2014/main" id="{3FFEBFEF-8BEE-1B9E-1AED-64318AD516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27524" y="1077015"/>
            <a:ext cx="1440000" cy="1440000"/>
          </a:xfrm>
          <a:prstGeom prst="rect">
            <a:avLst/>
          </a:prstGeom>
        </p:spPr>
      </p:pic>
      <p:pic>
        <p:nvPicPr>
          <p:cNvPr id="80" name="圖片 79">
            <a:extLst>
              <a:ext uri="{FF2B5EF4-FFF2-40B4-BE49-F238E27FC236}">
                <a16:creationId xmlns:a16="http://schemas.microsoft.com/office/drawing/2014/main" id="{94D3DE39-A9D8-88D3-D133-248F2D750C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43164" y="1272528"/>
            <a:ext cx="1440000" cy="1440000"/>
          </a:xfrm>
          <a:prstGeom prst="rect">
            <a:avLst/>
          </a:prstGeom>
        </p:spPr>
      </p:pic>
      <p:pic>
        <p:nvPicPr>
          <p:cNvPr id="82" name="圖片 81">
            <a:extLst>
              <a:ext uri="{FF2B5EF4-FFF2-40B4-BE49-F238E27FC236}">
                <a16:creationId xmlns:a16="http://schemas.microsoft.com/office/drawing/2014/main" id="{416B9F4A-5CAC-57AC-5A1A-1B7C1BF27C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72945" y="1456888"/>
            <a:ext cx="1440000" cy="1440000"/>
          </a:xfrm>
          <a:prstGeom prst="rect">
            <a:avLst/>
          </a:prstGeom>
        </p:spPr>
      </p:pic>
      <p:pic>
        <p:nvPicPr>
          <p:cNvPr id="85" name="圖片 84">
            <a:extLst>
              <a:ext uri="{FF2B5EF4-FFF2-40B4-BE49-F238E27FC236}">
                <a16:creationId xmlns:a16="http://schemas.microsoft.com/office/drawing/2014/main" id="{944523E6-48AD-D4AB-F743-2E7909FA4D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43621" y="1077015"/>
            <a:ext cx="1440000" cy="1440000"/>
          </a:xfrm>
          <a:prstGeom prst="rect">
            <a:avLst/>
          </a:prstGeom>
        </p:spPr>
      </p:pic>
      <p:pic>
        <p:nvPicPr>
          <p:cNvPr id="87" name="圖片 86">
            <a:extLst>
              <a:ext uri="{FF2B5EF4-FFF2-40B4-BE49-F238E27FC236}">
                <a16:creationId xmlns:a16="http://schemas.microsoft.com/office/drawing/2014/main" id="{C9967105-E19C-BD78-65E3-0AC7F72ADC7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59261" y="1272528"/>
            <a:ext cx="1440000" cy="1440000"/>
          </a:xfrm>
          <a:prstGeom prst="rect">
            <a:avLst/>
          </a:prstGeom>
        </p:spPr>
      </p:pic>
      <p:pic>
        <p:nvPicPr>
          <p:cNvPr id="88" name="圖片 87">
            <a:extLst>
              <a:ext uri="{FF2B5EF4-FFF2-40B4-BE49-F238E27FC236}">
                <a16:creationId xmlns:a16="http://schemas.microsoft.com/office/drawing/2014/main" id="{7737DB72-2EB8-3C0B-CE15-690D88110B9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89042" y="1456888"/>
            <a:ext cx="1440000" cy="1440000"/>
          </a:xfrm>
          <a:prstGeom prst="rect">
            <a:avLst/>
          </a:prstGeom>
        </p:spPr>
      </p:pic>
      <p:sp>
        <p:nvSpPr>
          <p:cNvPr id="89" name="文字方塊 88">
            <a:extLst>
              <a:ext uri="{FF2B5EF4-FFF2-40B4-BE49-F238E27FC236}">
                <a16:creationId xmlns:a16="http://schemas.microsoft.com/office/drawing/2014/main" id="{6468201E-6497-0E1A-DC35-5EB6DE4345A4}"/>
              </a:ext>
            </a:extLst>
          </p:cNvPr>
          <p:cNvSpPr txBox="1"/>
          <p:nvPr/>
        </p:nvSpPr>
        <p:spPr>
          <a:xfrm>
            <a:off x="3095630" y="2921755"/>
            <a:ext cx="2552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NCT training dataset with tissue type label</a:t>
            </a:r>
          </a:p>
        </p:txBody>
      </p: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84C2ADC3-A365-BB85-D98F-8BDDCBB19110}"/>
              </a:ext>
            </a:extLst>
          </p:cNvPr>
          <p:cNvSpPr txBox="1"/>
          <p:nvPr/>
        </p:nvSpPr>
        <p:spPr>
          <a:xfrm>
            <a:off x="5540106" y="2918332"/>
            <a:ext cx="2552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NCT testing dataset</a:t>
            </a:r>
            <a:r>
              <a: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tissue type label</a:t>
            </a:r>
          </a:p>
        </p:txBody>
      </p:sp>
      <p:sp>
        <p:nvSpPr>
          <p:cNvPr id="94" name="文字方塊 93">
            <a:extLst>
              <a:ext uri="{FF2B5EF4-FFF2-40B4-BE49-F238E27FC236}">
                <a16:creationId xmlns:a16="http://schemas.microsoft.com/office/drawing/2014/main" id="{888EDABB-C05E-1D26-6F6D-4895BB17E6D3}"/>
              </a:ext>
            </a:extLst>
          </p:cNvPr>
          <p:cNvSpPr txBox="1"/>
          <p:nvPr/>
        </p:nvSpPr>
        <p:spPr>
          <a:xfrm>
            <a:off x="-26454" y="611752"/>
            <a:ext cx="386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WSI with KRAS mutation label</a:t>
            </a:r>
          </a:p>
        </p:txBody>
      </p:sp>
      <p:sp>
        <p:nvSpPr>
          <p:cNvPr id="101" name="文字方塊 100">
            <a:extLst>
              <a:ext uri="{FF2B5EF4-FFF2-40B4-BE49-F238E27FC236}">
                <a16:creationId xmlns:a16="http://schemas.microsoft.com/office/drawing/2014/main" id="{5B438018-C355-9374-530F-532ADAE947CB}"/>
              </a:ext>
            </a:extLst>
          </p:cNvPr>
          <p:cNvSpPr txBox="1"/>
          <p:nvPr/>
        </p:nvSpPr>
        <p:spPr>
          <a:xfrm>
            <a:off x="3169030" y="3829867"/>
            <a:ext cx="1348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</a:t>
            </a:r>
          </a:p>
        </p:txBody>
      </p:sp>
      <p:sp>
        <p:nvSpPr>
          <p:cNvPr id="102" name="文字方塊 101">
            <a:extLst>
              <a:ext uri="{FF2B5EF4-FFF2-40B4-BE49-F238E27FC236}">
                <a16:creationId xmlns:a16="http://schemas.microsoft.com/office/drawing/2014/main" id="{CBEF2B72-ED12-4773-162B-4C1A343FFBA1}"/>
              </a:ext>
            </a:extLst>
          </p:cNvPr>
          <p:cNvSpPr txBox="1"/>
          <p:nvPr/>
        </p:nvSpPr>
        <p:spPr>
          <a:xfrm>
            <a:off x="6589203" y="3833559"/>
            <a:ext cx="1348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</a:t>
            </a:r>
          </a:p>
        </p:txBody>
      </p:sp>
      <p:sp>
        <p:nvSpPr>
          <p:cNvPr id="103" name="文字方塊 102">
            <a:extLst>
              <a:ext uri="{FF2B5EF4-FFF2-40B4-BE49-F238E27FC236}">
                <a16:creationId xmlns:a16="http://schemas.microsoft.com/office/drawing/2014/main" id="{1FCE01BD-9DA1-098B-DAF9-EAA203A7DA06}"/>
              </a:ext>
            </a:extLst>
          </p:cNvPr>
          <p:cNvSpPr txBox="1"/>
          <p:nvPr/>
        </p:nvSpPr>
        <p:spPr>
          <a:xfrm>
            <a:off x="7837428" y="137683"/>
            <a:ext cx="434474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KRAS gene mutation prediction</a:t>
            </a:r>
          </a:p>
        </p:txBody>
      </p:sp>
      <p:pic>
        <p:nvPicPr>
          <p:cNvPr id="104" name="圖片 103">
            <a:extLst>
              <a:ext uri="{FF2B5EF4-FFF2-40B4-BE49-F238E27FC236}">
                <a16:creationId xmlns:a16="http://schemas.microsoft.com/office/drawing/2014/main" id="{0205E013-C0BC-E717-57C6-95603BE226E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92007" y="1077015"/>
            <a:ext cx="1440000" cy="1440000"/>
          </a:xfrm>
          <a:prstGeom prst="rect">
            <a:avLst/>
          </a:prstGeom>
        </p:spPr>
      </p:pic>
      <p:pic>
        <p:nvPicPr>
          <p:cNvPr id="109" name="圖片 108">
            <a:extLst>
              <a:ext uri="{FF2B5EF4-FFF2-40B4-BE49-F238E27FC236}">
                <a16:creationId xmlns:a16="http://schemas.microsoft.com/office/drawing/2014/main" id="{986B25BF-6CB3-AFBF-F684-422FBD855FB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07647" y="1272528"/>
            <a:ext cx="1440000" cy="1440000"/>
          </a:xfrm>
          <a:prstGeom prst="rect">
            <a:avLst/>
          </a:prstGeom>
        </p:spPr>
      </p:pic>
      <p:pic>
        <p:nvPicPr>
          <p:cNvPr id="110" name="圖片 109">
            <a:extLst>
              <a:ext uri="{FF2B5EF4-FFF2-40B4-BE49-F238E27FC236}">
                <a16:creationId xmlns:a16="http://schemas.microsoft.com/office/drawing/2014/main" id="{87FA511B-2CB9-7CDB-F02D-0025682C578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37428" y="1456888"/>
            <a:ext cx="1440000" cy="1440000"/>
          </a:xfrm>
          <a:prstGeom prst="rect">
            <a:avLst/>
          </a:prstGeom>
        </p:spPr>
      </p:pic>
      <p:cxnSp>
        <p:nvCxnSpPr>
          <p:cNvPr id="111" name="直線接點 110">
            <a:extLst>
              <a:ext uri="{FF2B5EF4-FFF2-40B4-BE49-F238E27FC236}">
                <a16:creationId xmlns:a16="http://schemas.microsoft.com/office/drawing/2014/main" id="{E4892DAF-F501-9CB2-3047-19CF14425CA7}"/>
              </a:ext>
            </a:extLst>
          </p:cNvPr>
          <p:cNvCxnSpPr>
            <a:cxnSpLocks/>
          </p:cNvCxnSpPr>
          <p:nvPr/>
        </p:nvCxnSpPr>
        <p:spPr>
          <a:xfrm flipV="1">
            <a:off x="8250382" y="2176888"/>
            <a:ext cx="0" cy="355477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線接點 119">
            <a:extLst>
              <a:ext uri="{FF2B5EF4-FFF2-40B4-BE49-F238E27FC236}">
                <a16:creationId xmlns:a16="http://schemas.microsoft.com/office/drawing/2014/main" id="{82C4C1A1-BBE7-429E-6377-8E578146DE67}"/>
              </a:ext>
            </a:extLst>
          </p:cNvPr>
          <p:cNvCxnSpPr>
            <a:cxnSpLocks/>
            <a:endCxn id="3" idx="3"/>
          </p:cNvCxnSpPr>
          <p:nvPr/>
        </p:nvCxnSpPr>
        <p:spPr>
          <a:xfrm flipH="1">
            <a:off x="7068472" y="5731658"/>
            <a:ext cx="118191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線單箭頭接點 129">
            <a:extLst>
              <a:ext uri="{FF2B5EF4-FFF2-40B4-BE49-F238E27FC236}">
                <a16:creationId xmlns:a16="http://schemas.microsoft.com/office/drawing/2014/main" id="{E06BC61C-B256-B204-EA20-B53158F18AC8}"/>
              </a:ext>
            </a:extLst>
          </p:cNvPr>
          <p:cNvCxnSpPr>
            <a:cxnSpLocks/>
            <a:endCxn id="110" idx="1"/>
          </p:cNvCxnSpPr>
          <p:nvPr/>
        </p:nvCxnSpPr>
        <p:spPr>
          <a:xfrm>
            <a:off x="8250382" y="2176888"/>
            <a:ext cx="98704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文字方塊 133">
            <a:extLst>
              <a:ext uri="{FF2B5EF4-FFF2-40B4-BE49-F238E27FC236}">
                <a16:creationId xmlns:a16="http://schemas.microsoft.com/office/drawing/2014/main" id="{7D248838-187B-6979-64FA-C8043888FC11}"/>
              </a:ext>
            </a:extLst>
          </p:cNvPr>
          <p:cNvSpPr txBox="1"/>
          <p:nvPr/>
        </p:nvSpPr>
        <p:spPr>
          <a:xfrm>
            <a:off x="4070390" y="6017846"/>
            <a:ext cx="31192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Trained model inference</a:t>
            </a:r>
          </a:p>
        </p:txBody>
      </p:sp>
      <p:sp>
        <p:nvSpPr>
          <p:cNvPr id="135" name="文字方塊 134">
            <a:extLst>
              <a:ext uri="{FF2B5EF4-FFF2-40B4-BE49-F238E27FC236}">
                <a16:creationId xmlns:a16="http://schemas.microsoft.com/office/drawing/2014/main" id="{87BE5242-B6DE-0B0F-BDB7-DA9B75A50446}"/>
              </a:ext>
            </a:extLst>
          </p:cNvPr>
          <p:cNvSpPr txBox="1"/>
          <p:nvPr/>
        </p:nvSpPr>
        <p:spPr>
          <a:xfrm>
            <a:off x="8474090" y="677089"/>
            <a:ext cx="3540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TCGA tumor patches</a:t>
            </a:r>
          </a:p>
        </p:txBody>
      </p:sp>
      <p:cxnSp>
        <p:nvCxnSpPr>
          <p:cNvPr id="139" name="直線單箭頭接點 138">
            <a:extLst>
              <a:ext uri="{FF2B5EF4-FFF2-40B4-BE49-F238E27FC236}">
                <a16:creationId xmlns:a16="http://schemas.microsoft.com/office/drawing/2014/main" id="{9862A706-58D5-B929-ECE6-DB46F89A04EE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10091074" y="2897454"/>
            <a:ext cx="16319" cy="107497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線單箭頭接點 148">
            <a:extLst>
              <a:ext uri="{FF2B5EF4-FFF2-40B4-BE49-F238E27FC236}">
                <a16:creationId xmlns:a16="http://schemas.microsoft.com/office/drawing/2014/main" id="{6DFD12CB-3F49-A982-12E6-9CE824F1556F}"/>
              </a:ext>
            </a:extLst>
          </p:cNvPr>
          <p:cNvCxnSpPr>
            <a:cxnSpLocks/>
            <a:endCxn id="151" idx="0"/>
          </p:cNvCxnSpPr>
          <p:nvPr/>
        </p:nvCxnSpPr>
        <p:spPr>
          <a:xfrm>
            <a:off x="10098562" y="4474149"/>
            <a:ext cx="13154" cy="84091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字方塊 150">
            <a:extLst>
              <a:ext uri="{FF2B5EF4-FFF2-40B4-BE49-F238E27FC236}">
                <a16:creationId xmlns:a16="http://schemas.microsoft.com/office/drawing/2014/main" id="{322B7CCE-58D1-F5A8-DB1F-DC8BFFA6DF4A}"/>
              </a:ext>
            </a:extLst>
          </p:cNvPr>
          <p:cNvSpPr txBox="1"/>
          <p:nvPr/>
        </p:nvSpPr>
        <p:spPr>
          <a:xfrm>
            <a:off x="8835613" y="5315059"/>
            <a:ext cx="25522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KRAS mutation</a:t>
            </a:r>
          </a:p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</a:p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KRAS wildtype</a:t>
            </a:r>
          </a:p>
        </p:txBody>
      </p:sp>
    </p:spTree>
    <p:extLst>
      <p:ext uri="{BB962C8B-B14F-4D97-AF65-F5344CB8AC3E}">
        <p14:creationId xmlns:p14="http://schemas.microsoft.com/office/powerpoint/2010/main" val="1600255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1" y="258747"/>
            <a:ext cx="3519150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About feature extractor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E96BC1F-D79D-F2E2-5689-E68AE1B2D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543" y="1023467"/>
            <a:ext cx="4250119" cy="1700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E710C55-4521-4221-3E50-40393E2405CB}"/>
              </a:ext>
            </a:extLst>
          </p:cNvPr>
          <p:cNvSpPr txBox="1"/>
          <p:nvPr/>
        </p:nvSpPr>
        <p:spPr>
          <a:xfrm>
            <a:off x="1854157" y="2740876"/>
            <a:ext cx="51271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1200" b="0" i="0" u="none" strike="noStrike" dirty="0">
                <a:solidFill>
                  <a:srgbClr val="00A0E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https://cv.gluon.ai/build/examples_datasets/imagenet.html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梯形 8">
            <a:extLst>
              <a:ext uri="{FF2B5EF4-FFF2-40B4-BE49-F238E27FC236}">
                <a16:creationId xmlns:a16="http://schemas.microsoft.com/office/drawing/2014/main" id="{18E56365-01B9-6640-A9CA-30D6605E9034}"/>
              </a:ext>
            </a:extLst>
          </p:cNvPr>
          <p:cNvSpPr/>
          <p:nvPr/>
        </p:nvSpPr>
        <p:spPr>
          <a:xfrm rot="5400000">
            <a:off x="8212809" y="1319751"/>
            <a:ext cx="2154580" cy="1040365"/>
          </a:xfrm>
          <a:prstGeom prst="trapezoid">
            <a:avLst>
              <a:gd name="adj" fmla="val 36656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2D1C967A-5940-79BF-DAD8-59297E59684B}"/>
              </a:ext>
            </a:extLst>
          </p:cNvPr>
          <p:cNvSpPr/>
          <p:nvPr/>
        </p:nvSpPr>
        <p:spPr>
          <a:xfrm rot="16200000">
            <a:off x="8004486" y="1539090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zh-TW" sz="2000" b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ResNet-101</a:t>
            </a:r>
            <a:endParaRPr lang="zh-TW" alt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68D0890E-8FF7-593D-CAB7-CB5532AA7970}"/>
              </a:ext>
            </a:extLst>
          </p:cNvPr>
          <p:cNvCxnSpPr>
            <a:cxnSpLocks/>
          </p:cNvCxnSpPr>
          <p:nvPr/>
        </p:nvCxnSpPr>
        <p:spPr>
          <a:xfrm>
            <a:off x="6828443" y="1845547"/>
            <a:ext cx="182252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9184F7EF-D0F1-700F-ADC2-FAD56AE51F55}"/>
              </a:ext>
            </a:extLst>
          </p:cNvPr>
          <p:cNvSpPr/>
          <p:nvPr/>
        </p:nvSpPr>
        <p:spPr>
          <a:xfrm>
            <a:off x="6475748" y="1279811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Pretrained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D4548BF9-A6A8-EFB1-B742-5C40D82F7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49996" y="3536516"/>
            <a:ext cx="1620000" cy="1620000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B5E07C5A-1B42-FE57-0B98-5C8214FF1D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9996" y="3896516"/>
            <a:ext cx="1620000" cy="1620000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7F02E8A8-304E-C085-AF33-6347218EC8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9956" y="4257605"/>
            <a:ext cx="1620000" cy="1620000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</p:pic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DF7AF72D-D3C1-0412-57A0-6036BC2EC8A4}"/>
              </a:ext>
            </a:extLst>
          </p:cNvPr>
          <p:cNvCxnSpPr>
            <a:cxnSpLocks/>
          </p:cNvCxnSpPr>
          <p:nvPr/>
        </p:nvCxnSpPr>
        <p:spPr>
          <a:xfrm>
            <a:off x="3358746" y="4748734"/>
            <a:ext cx="84617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38E9D549-C440-CD23-5044-5D8A0FFA3437}"/>
              </a:ext>
            </a:extLst>
          </p:cNvPr>
          <p:cNvSpPr/>
          <p:nvPr/>
        </p:nvSpPr>
        <p:spPr>
          <a:xfrm>
            <a:off x="6631757" y="4015708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95B6BC48-4408-4F9E-3115-0530EFF78CA1}"/>
              </a:ext>
            </a:extLst>
          </p:cNvPr>
          <p:cNvSpPr txBox="1"/>
          <p:nvPr/>
        </p:nvSpPr>
        <p:spPr>
          <a:xfrm rot="16200000">
            <a:off x="6617100" y="472403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E9A38F19-BC5E-0C4A-E7C5-F2552424AE20}"/>
              </a:ext>
            </a:extLst>
          </p:cNvPr>
          <p:cNvCxnSpPr>
            <a:cxnSpLocks/>
          </p:cNvCxnSpPr>
          <p:nvPr/>
        </p:nvCxnSpPr>
        <p:spPr>
          <a:xfrm>
            <a:off x="6838457" y="401570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接點 52">
            <a:extLst>
              <a:ext uri="{FF2B5EF4-FFF2-40B4-BE49-F238E27FC236}">
                <a16:creationId xmlns:a16="http://schemas.microsoft.com/office/drawing/2014/main" id="{C35A62EB-323C-5891-B296-5C660B379C27}"/>
              </a:ext>
            </a:extLst>
          </p:cNvPr>
          <p:cNvCxnSpPr>
            <a:cxnSpLocks/>
          </p:cNvCxnSpPr>
          <p:nvPr/>
        </p:nvCxnSpPr>
        <p:spPr>
          <a:xfrm>
            <a:off x="7030186" y="401570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接點 53">
            <a:extLst>
              <a:ext uri="{FF2B5EF4-FFF2-40B4-BE49-F238E27FC236}">
                <a16:creationId xmlns:a16="http://schemas.microsoft.com/office/drawing/2014/main" id="{1368FF74-D6C8-8726-6FC8-0BB7918FD94C}"/>
              </a:ext>
            </a:extLst>
          </p:cNvPr>
          <p:cNvCxnSpPr>
            <a:cxnSpLocks/>
          </p:cNvCxnSpPr>
          <p:nvPr/>
        </p:nvCxnSpPr>
        <p:spPr>
          <a:xfrm>
            <a:off x="7217691" y="401570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接點 54">
            <a:extLst>
              <a:ext uri="{FF2B5EF4-FFF2-40B4-BE49-F238E27FC236}">
                <a16:creationId xmlns:a16="http://schemas.microsoft.com/office/drawing/2014/main" id="{C7AD9F39-848B-64DD-8B41-77CE84807F1B}"/>
              </a:ext>
            </a:extLst>
          </p:cNvPr>
          <p:cNvCxnSpPr>
            <a:cxnSpLocks/>
          </p:cNvCxnSpPr>
          <p:nvPr/>
        </p:nvCxnSpPr>
        <p:spPr>
          <a:xfrm>
            <a:off x="8047357" y="402008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矩形 55">
            <a:extLst>
              <a:ext uri="{FF2B5EF4-FFF2-40B4-BE49-F238E27FC236}">
                <a16:creationId xmlns:a16="http://schemas.microsoft.com/office/drawing/2014/main" id="{FA7C0E38-3B05-70B4-1057-BA22A6520F60}"/>
              </a:ext>
            </a:extLst>
          </p:cNvPr>
          <p:cNvSpPr/>
          <p:nvPr/>
        </p:nvSpPr>
        <p:spPr>
          <a:xfrm>
            <a:off x="6635333" y="4377669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57" name="直線接點 56">
            <a:extLst>
              <a:ext uri="{FF2B5EF4-FFF2-40B4-BE49-F238E27FC236}">
                <a16:creationId xmlns:a16="http://schemas.microsoft.com/office/drawing/2014/main" id="{82236750-F9DF-89AE-1E83-DBDC3028EB7D}"/>
              </a:ext>
            </a:extLst>
          </p:cNvPr>
          <p:cNvCxnSpPr>
            <a:cxnSpLocks/>
          </p:cNvCxnSpPr>
          <p:nvPr/>
        </p:nvCxnSpPr>
        <p:spPr>
          <a:xfrm>
            <a:off x="6842033" y="43776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接點 57">
            <a:extLst>
              <a:ext uri="{FF2B5EF4-FFF2-40B4-BE49-F238E27FC236}">
                <a16:creationId xmlns:a16="http://schemas.microsoft.com/office/drawing/2014/main" id="{5786E4F0-6726-6BDE-CA0F-71AE5EAF89CF}"/>
              </a:ext>
            </a:extLst>
          </p:cNvPr>
          <p:cNvCxnSpPr>
            <a:cxnSpLocks/>
          </p:cNvCxnSpPr>
          <p:nvPr/>
        </p:nvCxnSpPr>
        <p:spPr>
          <a:xfrm>
            <a:off x="7033762" y="43776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接點 58">
            <a:extLst>
              <a:ext uri="{FF2B5EF4-FFF2-40B4-BE49-F238E27FC236}">
                <a16:creationId xmlns:a16="http://schemas.microsoft.com/office/drawing/2014/main" id="{063CE906-46C6-A4B0-BD35-C69A6C0B0C54}"/>
              </a:ext>
            </a:extLst>
          </p:cNvPr>
          <p:cNvCxnSpPr>
            <a:cxnSpLocks/>
          </p:cNvCxnSpPr>
          <p:nvPr/>
        </p:nvCxnSpPr>
        <p:spPr>
          <a:xfrm>
            <a:off x="7221267" y="43776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接點 59">
            <a:extLst>
              <a:ext uri="{FF2B5EF4-FFF2-40B4-BE49-F238E27FC236}">
                <a16:creationId xmlns:a16="http://schemas.microsoft.com/office/drawing/2014/main" id="{FF37711E-00A5-A295-9847-A91C6C01824E}"/>
              </a:ext>
            </a:extLst>
          </p:cNvPr>
          <p:cNvCxnSpPr>
            <a:cxnSpLocks/>
          </p:cNvCxnSpPr>
          <p:nvPr/>
        </p:nvCxnSpPr>
        <p:spPr>
          <a:xfrm>
            <a:off x="8050933" y="438204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D1292171-25EC-13E8-3DBF-6BF3E332C799}"/>
              </a:ext>
            </a:extLst>
          </p:cNvPr>
          <p:cNvSpPr txBox="1"/>
          <p:nvPr/>
        </p:nvSpPr>
        <p:spPr>
          <a:xfrm>
            <a:off x="6857626" y="421612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81FA7C1E-C816-3688-053E-AB55C59AA47C}"/>
              </a:ext>
            </a:extLst>
          </p:cNvPr>
          <p:cNvSpPr/>
          <p:nvPr/>
        </p:nvSpPr>
        <p:spPr>
          <a:xfrm>
            <a:off x="6631757" y="525285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63" name="直線接點 62">
            <a:extLst>
              <a:ext uri="{FF2B5EF4-FFF2-40B4-BE49-F238E27FC236}">
                <a16:creationId xmlns:a16="http://schemas.microsoft.com/office/drawing/2014/main" id="{4B00B3BC-5FF5-D6CC-A08B-2103345599E1}"/>
              </a:ext>
            </a:extLst>
          </p:cNvPr>
          <p:cNvCxnSpPr>
            <a:cxnSpLocks/>
          </p:cNvCxnSpPr>
          <p:nvPr/>
        </p:nvCxnSpPr>
        <p:spPr>
          <a:xfrm>
            <a:off x="6838457" y="525285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直線接點 1023">
            <a:extLst>
              <a:ext uri="{FF2B5EF4-FFF2-40B4-BE49-F238E27FC236}">
                <a16:creationId xmlns:a16="http://schemas.microsoft.com/office/drawing/2014/main" id="{08AAE737-153B-F005-C26C-5536A6A2FFEA}"/>
              </a:ext>
            </a:extLst>
          </p:cNvPr>
          <p:cNvCxnSpPr>
            <a:cxnSpLocks/>
          </p:cNvCxnSpPr>
          <p:nvPr/>
        </p:nvCxnSpPr>
        <p:spPr>
          <a:xfrm>
            <a:off x="7030186" y="525285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直線接點 1024">
            <a:extLst>
              <a:ext uri="{FF2B5EF4-FFF2-40B4-BE49-F238E27FC236}">
                <a16:creationId xmlns:a16="http://schemas.microsoft.com/office/drawing/2014/main" id="{E1FA904C-E408-78C4-F562-C930A59B26CE}"/>
              </a:ext>
            </a:extLst>
          </p:cNvPr>
          <p:cNvCxnSpPr>
            <a:cxnSpLocks/>
          </p:cNvCxnSpPr>
          <p:nvPr/>
        </p:nvCxnSpPr>
        <p:spPr>
          <a:xfrm>
            <a:off x="7217691" y="525285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直線接點 1026">
            <a:extLst>
              <a:ext uri="{FF2B5EF4-FFF2-40B4-BE49-F238E27FC236}">
                <a16:creationId xmlns:a16="http://schemas.microsoft.com/office/drawing/2014/main" id="{25D6F0B4-1584-6D2F-D226-087DB9C4BA07}"/>
              </a:ext>
            </a:extLst>
          </p:cNvPr>
          <p:cNvCxnSpPr>
            <a:cxnSpLocks/>
          </p:cNvCxnSpPr>
          <p:nvPr/>
        </p:nvCxnSpPr>
        <p:spPr>
          <a:xfrm>
            <a:off x="8047357" y="525723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8" name="文字方塊 1027">
            <a:extLst>
              <a:ext uri="{FF2B5EF4-FFF2-40B4-BE49-F238E27FC236}">
                <a16:creationId xmlns:a16="http://schemas.microsoft.com/office/drawing/2014/main" id="{0D90817F-42B0-EC0D-D1C2-78E3D65B3A5D}"/>
              </a:ext>
            </a:extLst>
          </p:cNvPr>
          <p:cNvSpPr txBox="1"/>
          <p:nvPr/>
        </p:nvSpPr>
        <p:spPr>
          <a:xfrm>
            <a:off x="6846215" y="5100722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9" name="矩形: 圓角 1028">
            <a:extLst>
              <a:ext uri="{FF2B5EF4-FFF2-40B4-BE49-F238E27FC236}">
                <a16:creationId xmlns:a16="http://schemas.microsoft.com/office/drawing/2014/main" id="{CA39204B-530E-AA02-89D4-FF0D9C58AA39}"/>
              </a:ext>
            </a:extLst>
          </p:cNvPr>
          <p:cNvSpPr/>
          <p:nvPr/>
        </p:nvSpPr>
        <p:spPr>
          <a:xfrm>
            <a:off x="6177800" y="3490967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30" name="直線單箭頭接點 1029">
            <a:extLst>
              <a:ext uri="{FF2B5EF4-FFF2-40B4-BE49-F238E27FC236}">
                <a16:creationId xmlns:a16="http://schemas.microsoft.com/office/drawing/2014/main" id="{F223A96C-7709-4CAF-256A-5F04BD30456B}"/>
              </a:ext>
            </a:extLst>
          </p:cNvPr>
          <p:cNvCxnSpPr>
            <a:cxnSpLocks/>
          </p:cNvCxnSpPr>
          <p:nvPr/>
        </p:nvCxnSpPr>
        <p:spPr>
          <a:xfrm>
            <a:off x="5576769" y="4743568"/>
            <a:ext cx="84617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1" name="矩形: 圓角 1030">
            <a:extLst>
              <a:ext uri="{FF2B5EF4-FFF2-40B4-BE49-F238E27FC236}">
                <a16:creationId xmlns:a16="http://schemas.microsoft.com/office/drawing/2014/main" id="{8C87DE52-531A-7856-4A3B-5159E4028FE0}"/>
              </a:ext>
            </a:extLst>
          </p:cNvPr>
          <p:cNvSpPr/>
          <p:nvPr/>
        </p:nvSpPr>
        <p:spPr>
          <a:xfrm>
            <a:off x="8540565" y="4371617"/>
            <a:ext cx="303167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Can’ t really represent pathological patches</a:t>
            </a:r>
            <a:endParaRPr lang="zh-TW" altLang="en-US" sz="2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33" name="直線接點 1032">
            <a:extLst>
              <a:ext uri="{FF2B5EF4-FFF2-40B4-BE49-F238E27FC236}">
                <a16:creationId xmlns:a16="http://schemas.microsoft.com/office/drawing/2014/main" id="{E1E74131-749F-0A65-4D02-DFB0742BFE4D}"/>
              </a:ext>
            </a:extLst>
          </p:cNvPr>
          <p:cNvCxnSpPr>
            <a:cxnSpLocks/>
          </p:cNvCxnSpPr>
          <p:nvPr/>
        </p:nvCxnSpPr>
        <p:spPr>
          <a:xfrm>
            <a:off x="4962525" y="3322955"/>
            <a:ext cx="422437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直線接點 1033">
            <a:extLst>
              <a:ext uri="{FF2B5EF4-FFF2-40B4-BE49-F238E27FC236}">
                <a16:creationId xmlns:a16="http://schemas.microsoft.com/office/drawing/2014/main" id="{688EC6EC-C550-5C3B-C360-64906017856D}"/>
              </a:ext>
            </a:extLst>
          </p:cNvPr>
          <p:cNvCxnSpPr>
            <a:cxnSpLocks/>
          </p:cNvCxnSpPr>
          <p:nvPr/>
        </p:nvCxnSpPr>
        <p:spPr>
          <a:xfrm>
            <a:off x="9186900" y="3103879"/>
            <a:ext cx="0" cy="27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直線單箭頭接點 1037">
            <a:extLst>
              <a:ext uri="{FF2B5EF4-FFF2-40B4-BE49-F238E27FC236}">
                <a16:creationId xmlns:a16="http://schemas.microsoft.com/office/drawing/2014/main" id="{A9F0CB99-F33A-061C-53FB-5B03A1A38F74}"/>
              </a:ext>
            </a:extLst>
          </p:cNvPr>
          <p:cNvCxnSpPr>
            <a:cxnSpLocks/>
          </p:cNvCxnSpPr>
          <p:nvPr/>
        </p:nvCxnSpPr>
        <p:spPr>
          <a:xfrm>
            <a:off x="4962525" y="3316168"/>
            <a:ext cx="0" cy="27000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1" name="梯形 1040">
            <a:extLst>
              <a:ext uri="{FF2B5EF4-FFF2-40B4-BE49-F238E27FC236}">
                <a16:creationId xmlns:a16="http://schemas.microsoft.com/office/drawing/2014/main" id="{2467791F-E79E-E1BF-2AB7-98FD1872DA09}"/>
              </a:ext>
            </a:extLst>
          </p:cNvPr>
          <p:cNvSpPr/>
          <p:nvPr/>
        </p:nvSpPr>
        <p:spPr>
          <a:xfrm rot="5400000">
            <a:off x="3839272" y="4199986"/>
            <a:ext cx="2154580" cy="1040365"/>
          </a:xfrm>
          <a:prstGeom prst="trapezoid">
            <a:avLst>
              <a:gd name="adj" fmla="val 36656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42" name="矩形: 圓角 1041">
            <a:extLst>
              <a:ext uri="{FF2B5EF4-FFF2-40B4-BE49-F238E27FC236}">
                <a16:creationId xmlns:a16="http://schemas.microsoft.com/office/drawing/2014/main" id="{E9D7E5B9-EF2B-C98A-F2C6-C1A00BEFA1CB}"/>
              </a:ext>
            </a:extLst>
          </p:cNvPr>
          <p:cNvSpPr/>
          <p:nvPr/>
        </p:nvSpPr>
        <p:spPr>
          <a:xfrm rot="16200000">
            <a:off x="3635923" y="4417885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zh-TW" sz="2000" b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ResNet-101</a:t>
            </a:r>
            <a:endParaRPr lang="zh-TW" alt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7" name="文字方塊 1046">
            <a:extLst>
              <a:ext uri="{FF2B5EF4-FFF2-40B4-BE49-F238E27FC236}">
                <a16:creationId xmlns:a16="http://schemas.microsoft.com/office/drawing/2014/main" id="{5E2B6EA3-4862-6A05-DDF0-96AADE1B102C}"/>
              </a:ext>
            </a:extLst>
          </p:cNvPr>
          <p:cNvSpPr txBox="1"/>
          <p:nvPr/>
        </p:nvSpPr>
        <p:spPr>
          <a:xfrm>
            <a:off x="750925" y="6143600"/>
            <a:ext cx="1068354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kumimoji="0" lang="en-US" altLang="zh-TW" sz="2200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We need a new way to do feature extraction for classified tumor patches!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600196D-C035-7351-C4DB-A8EE630B8B67}"/>
              </a:ext>
            </a:extLst>
          </p:cNvPr>
          <p:cNvSpPr txBox="1"/>
          <p:nvPr/>
        </p:nvSpPr>
        <p:spPr>
          <a:xfrm>
            <a:off x="6836577" y="3865551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793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0" y="258747"/>
            <a:ext cx="11314979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 err="1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SimCLR</a:t>
            </a:r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A Simple Framework for Contrastive Learning of Visual Representations 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551FF20-9096-CAFB-2DC5-3C0A17DF5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833" y="1114080"/>
            <a:ext cx="11494334" cy="266719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53F2BF6A-57D6-D75C-63C0-64E2939F5B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33" y="4183180"/>
            <a:ext cx="11366918" cy="205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017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0" y="258747"/>
            <a:ext cx="11314979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 err="1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SimCLR</a:t>
            </a:r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: A Simple Framework for </a:t>
            </a:r>
            <a:r>
              <a:rPr lang="en-US" altLang="zh-TW" sz="2400" b="1" u="sng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Contrastive Learning </a:t>
            </a:r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of Visual Representations 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2EA3C08-C5F3-3B78-15A2-B4478FD028F7}"/>
              </a:ext>
            </a:extLst>
          </p:cNvPr>
          <p:cNvSpPr txBox="1"/>
          <p:nvPr/>
        </p:nvSpPr>
        <p:spPr>
          <a:xfrm>
            <a:off x="754225" y="6030007"/>
            <a:ext cx="106835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dirty="0" err="1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SimCLR</a:t>
            </a:r>
            <a:r>
              <a:rPr lang="en-US" altLang="zh-TW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employs a </a:t>
            </a:r>
            <a:r>
              <a:rPr lang="en-US" altLang="zh-TW" b="1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contrastive learning </a:t>
            </a:r>
            <a:r>
              <a:rPr lang="en-US" altLang="zh-TW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approach, where it aims to maximize the similarity between positive pairs while minimizing the similarity between negative pairs.</a:t>
            </a:r>
            <a:endParaRPr kumimoji="0" lang="en-US" altLang="zh-TW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38BC369-525C-517F-002B-975E1859C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64" y="2173439"/>
            <a:ext cx="1080000" cy="1080000"/>
          </a:xfrm>
          <a:prstGeom prst="rect">
            <a:avLst/>
          </a:prstGeom>
        </p:spPr>
      </p:pic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F98AD884-4E6D-29E5-E0C5-D8320D603134}"/>
              </a:ext>
            </a:extLst>
          </p:cNvPr>
          <p:cNvCxnSpPr>
            <a:cxnSpLocks/>
          </p:cNvCxnSpPr>
          <p:nvPr/>
        </p:nvCxnSpPr>
        <p:spPr>
          <a:xfrm rot="3600000">
            <a:off x="1318665" y="3103151"/>
            <a:ext cx="9000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4BD008DB-BD2B-A4FB-F215-427FF25FADEC}"/>
              </a:ext>
            </a:extLst>
          </p:cNvPr>
          <p:cNvCxnSpPr>
            <a:cxnSpLocks/>
          </p:cNvCxnSpPr>
          <p:nvPr/>
        </p:nvCxnSpPr>
        <p:spPr>
          <a:xfrm rot="18000000">
            <a:off x="1318664" y="2323727"/>
            <a:ext cx="9000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圖片 10">
            <a:extLst>
              <a:ext uri="{FF2B5EF4-FFF2-40B4-BE49-F238E27FC236}">
                <a16:creationId xmlns:a16="http://schemas.microsoft.com/office/drawing/2014/main" id="{10382059-5E89-0310-D95A-0ADB7DDD7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664" y="1427160"/>
            <a:ext cx="1080000" cy="1080000"/>
          </a:xfrm>
          <a:prstGeom prst="rect">
            <a:avLst/>
          </a:prstGeom>
        </p:spPr>
      </p:pic>
      <p:pic>
        <p:nvPicPr>
          <p:cNvPr id="13" name="圖片 12" descr="一張含有 螢幕擷取畫面, 地圖 的圖片&#10;&#10;自動產生的描述">
            <a:extLst>
              <a:ext uri="{FF2B5EF4-FFF2-40B4-BE49-F238E27FC236}">
                <a16:creationId xmlns:a16="http://schemas.microsoft.com/office/drawing/2014/main" id="{4F2778D5-E2A3-4BD7-833E-6BDCB190E4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664" y="2952863"/>
            <a:ext cx="1080000" cy="1080000"/>
          </a:xfrm>
          <a:prstGeom prst="rect">
            <a:avLst/>
          </a:prstGeom>
        </p:spPr>
      </p:pic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F2A498D8-3466-5E45-67B1-6CC4D749017B}"/>
              </a:ext>
            </a:extLst>
          </p:cNvPr>
          <p:cNvCxnSpPr>
            <a:cxnSpLocks/>
          </p:cNvCxnSpPr>
          <p:nvPr/>
        </p:nvCxnSpPr>
        <p:spPr>
          <a:xfrm>
            <a:off x="3263103" y="1934015"/>
            <a:ext cx="84617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16B09445-6C66-EEE9-DEC7-90B219B86546}"/>
              </a:ext>
            </a:extLst>
          </p:cNvPr>
          <p:cNvCxnSpPr>
            <a:cxnSpLocks/>
          </p:cNvCxnSpPr>
          <p:nvPr/>
        </p:nvCxnSpPr>
        <p:spPr>
          <a:xfrm>
            <a:off x="3263103" y="3517692"/>
            <a:ext cx="84617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梯形 15">
            <a:extLst>
              <a:ext uri="{FF2B5EF4-FFF2-40B4-BE49-F238E27FC236}">
                <a16:creationId xmlns:a16="http://schemas.microsoft.com/office/drawing/2014/main" id="{D7FB7930-3C37-BE86-6041-E1A4D2B99B26}"/>
              </a:ext>
            </a:extLst>
          </p:cNvPr>
          <p:cNvSpPr/>
          <p:nvPr/>
        </p:nvSpPr>
        <p:spPr>
          <a:xfrm rot="5400000">
            <a:off x="3887231" y="1615816"/>
            <a:ext cx="1459369" cy="636397"/>
          </a:xfrm>
          <a:prstGeom prst="trapezoid">
            <a:avLst>
              <a:gd name="adj" fmla="val 60603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7D50C7F0-30EC-C386-97CA-9C1E5EA504CD}"/>
              </a:ext>
            </a:extLst>
          </p:cNvPr>
          <p:cNvSpPr/>
          <p:nvPr/>
        </p:nvSpPr>
        <p:spPr>
          <a:xfrm rot="16200000">
            <a:off x="3878935" y="1631732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梯形 18">
            <a:extLst>
              <a:ext uri="{FF2B5EF4-FFF2-40B4-BE49-F238E27FC236}">
                <a16:creationId xmlns:a16="http://schemas.microsoft.com/office/drawing/2014/main" id="{8A8AEAAD-3FA7-1A3C-016B-FFEE3F724D0E}"/>
              </a:ext>
            </a:extLst>
          </p:cNvPr>
          <p:cNvSpPr/>
          <p:nvPr/>
        </p:nvSpPr>
        <p:spPr>
          <a:xfrm rot="5400000">
            <a:off x="3887231" y="3199493"/>
            <a:ext cx="1459369" cy="636397"/>
          </a:xfrm>
          <a:prstGeom prst="trapezoid">
            <a:avLst>
              <a:gd name="adj" fmla="val 60603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92CAFADA-F0E4-3444-8900-E97888B3FA5F}"/>
              </a:ext>
            </a:extLst>
          </p:cNvPr>
          <p:cNvSpPr/>
          <p:nvPr/>
        </p:nvSpPr>
        <p:spPr>
          <a:xfrm rot="16200000">
            <a:off x="3878935" y="3215409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5CD3DFE5-CB09-1B4C-A2BF-E506B8DC1769}"/>
              </a:ext>
            </a:extLst>
          </p:cNvPr>
          <p:cNvCxnSpPr>
            <a:cxnSpLocks/>
          </p:cNvCxnSpPr>
          <p:nvPr/>
        </p:nvCxnSpPr>
        <p:spPr>
          <a:xfrm>
            <a:off x="5153899" y="1934014"/>
            <a:ext cx="84617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CEA384D1-FDB6-2B87-CA2B-7B6C5F6277AC}"/>
              </a:ext>
            </a:extLst>
          </p:cNvPr>
          <p:cNvCxnSpPr>
            <a:cxnSpLocks/>
          </p:cNvCxnSpPr>
          <p:nvPr/>
        </p:nvCxnSpPr>
        <p:spPr>
          <a:xfrm>
            <a:off x="5153898" y="3517384"/>
            <a:ext cx="84617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0887CBD3-3E0A-70CB-ABB7-E79683F16C87}"/>
              </a:ext>
            </a:extLst>
          </p:cNvPr>
          <p:cNvSpPr/>
          <p:nvPr/>
        </p:nvSpPr>
        <p:spPr>
          <a:xfrm>
            <a:off x="6218859" y="1842870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28E4C58D-8EC6-9ED7-391D-9502632DE077}"/>
              </a:ext>
            </a:extLst>
          </p:cNvPr>
          <p:cNvCxnSpPr>
            <a:cxnSpLocks/>
          </p:cNvCxnSpPr>
          <p:nvPr/>
        </p:nvCxnSpPr>
        <p:spPr>
          <a:xfrm>
            <a:off x="6425559" y="184287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05706AB9-08E7-3729-BF1B-C8A359CDC39C}"/>
              </a:ext>
            </a:extLst>
          </p:cNvPr>
          <p:cNvCxnSpPr>
            <a:cxnSpLocks/>
          </p:cNvCxnSpPr>
          <p:nvPr/>
        </p:nvCxnSpPr>
        <p:spPr>
          <a:xfrm>
            <a:off x="6617288" y="184287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68C5B08B-DD91-9C08-15C2-D491B4E889E7}"/>
              </a:ext>
            </a:extLst>
          </p:cNvPr>
          <p:cNvCxnSpPr>
            <a:cxnSpLocks/>
          </p:cNvCxnSpPr>
          <p:nvPr/>
        </p:nvCxnSpPr>
        <p:spPr>
          <a:xfrm>
            <a:off x="6804793" y="184287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460D474E-3588-2B69-9126-C6FB0B9E2011}"/>
              </a:ext>
            </a:extLst>
          </p:cNvPr>
          <p:cNvCxnSpPr>
            <a:cxnSpLocks/>
          </p:cNvCxnSpPr>
          <p:nvPr/>
        </p:nvCxnSpPr>
        <p:spPr>
          <a:xfrm>
            <a:off x="7634459" y="184725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F746BAAC-CCE2-8A10-9D05-76805676A402}"/>
              </a:ext>
            </a:extLst>
          </p:cNvPr>
          <p:cNvSpPr txBox="1"/>
          <p:nvPr/>
        </p:nvSpPr>
        <p:spPr>
          <a:xfrm>
            <a:off x="6441152" y="168133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D1525E91-8984-3C46-F683-6A18CB18CA63}"/>
              </a:ext>
            </a:extLst>
          </p:cNvPr>
          <p:cNvSpPr/>
          <p:nvPr/>
        </p:nvSpPr>
        <p:spPr>
          <a:xfrm>
            <a:off x="6218857" y="3408639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30" name="直線接點 29">
            <a:extLst>
              <a:ext uri="{FF2B5EF4-FFF2-40B4-BE49-F238E27FC236}">
                <a16:creationId xmlns:a16="http://schemas.microsoft.com/office/drawing/2014/main" id="{B4B19F81-ED15-34DE-01AF-DF408E1503EB}"/>
              </a:ext>
            </a:extLst>
          </p:cNvPr>
          <p:cNvCxnSpPr>
            <a:cxnSpLocks/>
          </p:cNvCxnSpPr>
          <p:nvPr/>
        </p:nvCxnSpPr>
        <p:spPr>
          <a:xfrm>
            <a:off x="6425557" y="340863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72775148-8D80-B69F-A20A-D0D889E827AD}"/>
              </a:ext>
            </a:extLst>
          </p:cNvPr>
          <p:cNvCxnSpPr>
            <a:cxnSpLocks/>
          </p:cNvCxnSpPr>
          <p:nvPr/>
        </p:nvCxnSpPr>
        <p:spPr>
          <a:xfrm>
            <a:off x="6617286" y="340863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B212217E-679E-8B49-0CCE-99D38DA79D6B}"/>
              </a:ext>
            </a:extLst>
          </p:cNvPr>
          <p:cNvCxnSpPr>
            <a:cxnSpLocks/>
          </p:cNvCxnSpPr>
          <p:nvPr/>
        </p:nvCxnSpPr>
        <p:spPr>
          <a:xfrm>
            <a:off x="6804791" y="340863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641077A9-4BAB-A68D-36E2-976D567D0FE7}"/>
              </a:ext>
            </a:extLst>
          </p:cNvPr>
          <p:cNvCxnSpPr>
            <a:cxnSpLocks/>
          </p:cNvCxnSpPr>
          <p:nvPr/>
        </p:nvCxnSpPr>
        <p:spPr>
          <a:xfrm>
            <a:off x="7634457" y="341301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11E840A4-F476-389F-E964-97B2E8BBD9D4}"/>
              </a:ext>
            </a:extLst>
          </p:cNvPr>
          <p:cNvSpPr txBox="1"/>
          <p:nvPr/>
        </p:nvSpPr>
        <p:spPr>
          <a:xfrm>
            <a:off x="6441150" y="324709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94072F6B-C113-5C48-FD2C-F75FE482DDCC}"/>
              </a:ext>
            </a:extLst>
          </p:cNvPr>
          <p:cNvCxnSpPr>
            <a:cxnSpLocks/>
          </p:cNvCxnSpPr>
          <p:nvPr/>
        </p:nvCxnSpPr>
        <p:spPr>
          <a:xfrm>
            <a:off x="3263103" y="5091968"/>
            <a:ext cx="84617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梯形 54">
            <a:extLst>
              <a:ext uri="{FF2B5EF4-FFF2-40B4-BE49-F238E27FC236}">
                <a16:creationId xmlns:a16="http://schemas.microsoft.com/office/drawing/2014/main" id="{4175B5FE-5526-806F-487D-EBEECF26D2F3}"/>
              </a:ext>
            </a:extLst>
          </p:cNvPr>
          <p:cNvSpPr/>
          <p:nvPr/>
        </p:nvSpPr>
        <p:spPr>
          <a:xfrm rot="5400000">
            <a:off x="3907205" y="4773461"/>
            <a:ext cx="1459369" cy="636397"/>
          </a:xfrm>
          <a:prstGeom prst="trapezoid">
            <a:avLst>
              <a:gd name="adj" fmla="val 60603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6" name="矩形: 圓角 55">
            <a:extLst>
              <a:ext uri="{FF2B5EF4-FFF2-40B4-BE49-F238E27FC236}">
                <a16:creationId xmlns:a16="http://schemas.microsoft.com/office/drawing/2014/main" id="{07B4B4E2-8863-B999-D971-96BDA4AEFBF1}"/>
              </a:ext>
            </a:extLst>
          </p:cNvPr>
          <p:cNvSpPr/>
          <p:nvPr/>
        </p:nvSpPr>
        <p:spPr>
          <a:xfrm rot="16200000">
            <a:off x="3898909" y="4789377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7" name="直線單箭頭接點 56">
            <a:extLst>
              <a:ext uri="{FF2B5EF4-FFF2-40B4-BE49-F238E27FC236}">
                <a16:creationId xmlns:a16="http://schemas.microsoft.com/office/drawing/2014/main" id="{B3B1E961-03F3-3D4A-8BDB-4E81DE684003}"/>
              </a:ext>
            </a:extLst>
          </p:cNvPr>
          <p:cNvCxnSpPr>
            <a:cxnSpLocks/>
          </p:cNvCxnSpPr>
          <p:nvPr/>
        </p:nvCxnSpPr>
        <p:spPr>
          <a:xfrm>
            <a:off x="5153898" y="5091660"/>
            <a:ext cx="84617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4153D549-E9D6-3F00-16AA-828326970FB6}"/>
              </a:ext>
            </a:extLst>
          </p:cNvPr>
          <p:cNvSpPr/>
          <p:nvPr/>
        </p:nvSpPr>
        <p:spPr>
          <a:xfrm>
            <a:off x="6218857" y="498291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59" name="直線接點 58">
            <a:extLst>
              <a:ext uri="{FF2B5EF4-FFF2-40B4-BE49-F238E27FC236}">
                <a16:creationId xmlns:a16="http://schemas.microsoft.com/office/drawing/2014/main" id="{53896174-D09C-CF1D-27F3-FAACF764D8FB}"/>
              </a:ext>
            </a:extLst>
          </p:cNvPr>
          <p:cNvCxnSpPr>
            <a:cxnSpLocks/>
          </p:cNvCxnSpPr>
          <p:nvPr/>
        </p:nvCxnSpPr>
        <p:spPr>
          <a:xfrm>
            <a:off x="6425557" y="498291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接點 59">
            <a:extLst>
              <a:ext uri="{FF2B5EF4-FFF2-40B4-BE49-F238E27FC236}">
                <a16:creationId xmlns:a16="http://schemas.microsoft.com/office/drawing/2014/main" id="{27AC344C-9D7D-7CEB-B210-E543FFFE3EF4}"/>
              </a:ext>
            </a:extLst>
          </p:cNvPr>
          <p:cNvCxnSpPr>
            <a:cxnSpLocks/>
          </p:cNvCxnSpPr>
          <p:nvPr/>
        </p:nvCxnSpPr>
        <p:spPr>
          <a:xfrm>
            <a:off x="6617286" y="498291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接點 60">
            <a:extLst>
              <a:ext uri="{FF2B5EF4-FFF2-40B4-BE49-F238E27FC236}">
                <a16:creationId xmlns:a16="http://schemas.microsoft.com/office/drawing/2014/main" id="{46EC8804-605F-B4F1-7AE3-586852480B3B}"/>
              </a:ext>
            </a:extLst>
          </p:cNvPr>
          <p:cNvCxnSpPr>
            <a:cxnSpLocks/>
          </p:cNvCxnSpPr>
          <p:nvPr/>
        </p:nvCxnSpPr>
        <p:spPr>
          <a:xfrm>
            <a:off x="6804791" y="498291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D1983513-2AC9-C218-5D30-7877840485FF}"/>
              </a:ext>
            </a:extLst>
          </p:cNvPr>
          <p:cNvCxnSpPr>
            <a:cxnSpLocks/>
          </p:cNvCxnSpPr>
          <p:nvPr/>
        </p:nvCxnSpPr>
        <p:spPr>
          <a:xfrm>
            <a:off x="7634457" y="498729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87C7FEFE-3B02-0C9E-B621-22E8D79D9D40}"/>
              </a:ext>
            </a:extLst>
          </p:cNvPr>
          <p:cNvSpPr txBox="1"/>
          <p:nvPr/>
        </p:nvSpPr>
        <p:spPr>
          <a:xfrm>
            <a:off x="6441150" y="4821375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5" name="圖片 64" descr="一張含有 藝術, 生物學 的圖片&#10;&#10;描述是以低可信度自動產生">
            <a:extLst>
              <a:ext uri="{FF2B5EF4-FFF2-40B4-BE49-F238E27FC236}">
                <a16:creationId xmlns:a16="http://schemas.microsoft.com/office/drawing/2014/main" id="{2D466843-E0AF-13A8-C9C6-54BD72C08D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64" y="4551660"/>
            <a:ext cx="1080000" cy="1080000"/>
          </a:xfrm>
          <a:prstGeom prst="rect">
            <a:avLst/>
          </a:prstGeom>
        </p:spPr>
      </p:pic>
      <p:sp>
        <p:nvSpPr>
          <p:cNvPr id="66" name="矩形: 圓角 65">
            <a:extLst>
              <a:ext uri="{FF2B5EF4-FFF2-40B4-BE49-F238E27FC236}">
                <a16:creationId xmlns:a16="http://schemas.microsoft.com/office/drawing/2014/main" id="{B6765029-37BA-625B-AEA9-120E750461EB}"/>
              </a:ext>
            </a:extLst>
          </p:cNvPr>
          <p:cNvSpPr/>
          <p:nvPr/>
        </p:nvSpPr>
        <p:spPr>
          <a:xfrm>
            <a:off x="1486856" y="721222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7" name="直線單箭頭接點 76">
            <a:extLst>
              <a:ext uri="{FF2B5EF4-FFF2-40B4-BE49-F238E27FC236}">
                <a16:creationId xmlns:a16="http://schemas.microsoft.com/office/drawing/2014/main" id="{83F48D61-6058-E95A-9F31-F4D0E07DF8DA}"/>
              </a:ext>
            </a:extLst>
          </p:cNvPr>
          <p:cNvCxnSpPr>
            <a:cxnSpLocks/>
          </p:cNvCxnSpPr>
          <p:nvPr/>
        </p:nvCxnSpPr>
        <p:spPr>
          <a:xfrm>
            <a:off x="1620784" y="5088226"/>
            <a:ext cx="30617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弧形 81">
            <a:extLst>
              <a:ext uri="{FF2B5EF4-FFF2-40B4-BE49-F238E27FC236}">
                <a16:creationId xmlns:a16="http://schemas.microsoft.com/office/drawing/2014/main" id="{CA73734C-8B1B-CA65-74F8-13C776A7857D}"/>
              </a:ext>
            </a:extLst>
          </p:cNvPr>
          <p:cNvSpPr/>
          <p:nvPr/>
        </p:nvSpPr>
        <p:spPr>
          <a:xfrm rot="2700000">
            <a:off x="6175518" y="1650274"/>
            <a:ext cx="2158685" cy="2160000"/>
          </a:xfrm>
          <a:prstGeom prst="arc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3" name="弧形 92">
            <a:extLst>
              <a:ext uri="{FF2B5EF4-FFF2-40B4-BE49-F238E27FC236}">
                <a16:creationId xmlns:a16="http://schemas.microsoft.com/office/drawing/2014/main" id="{D4557C61-8BD9-A6B6-DBE7-0BBB1D3C683C}"/>
              </a:ext>
            </a:extLst>
          </p:cNvPr>
          <p:cNvSpPr/>
          <p:nvPr/>
        </p:nvSpPr>
        <p:spPr>
          <a:xfrm rot="2700000">
            <a:off x="4350092" y="1332862"/>
            <a:ext cx="4320000" cy="4320000"/>
          </a:xfrm>
          <a:prstGeom prst="arc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C00000"/>
              </a:solidFill>
            </a:endParaRPr>
          </a:p>
        </p:txBody>
      </p:sp>
      <p:sp>
        <p:nvSpPr>
          <p:cNvPr id="94" name="弧形 93">
            <a:extLst>
              <a:ext uri="{FF2B5EF4-FFF2-40B4-BE49-F238E27FC236}">
                <a16:creationId xmlns:a16="http://schemas.microsoft.com/office/drawing/2014/main" id="{CBA38693-43C3-C3CF-9A7D-4A7C3A46CC39}"/>
              </a:ext>
            </a:extLst>
          </p:cNvPr>
          <p:cNvSpPr/>
          <p:nvPr/>
        </p:nvSpPr>
        <p:spPr>
          <a:xfrm rot="2700000">
            <a:off x="6175519" y="3208733"/>
            <a:ext cx="2158685" cy="2160000"/>
          </a:xfrm>
          <a:prstGeom prst="arc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5" name="矩形: 圓角 94">
            <a:extLst>
              <a:ext uri="{FF2B5EF4-FFF2-40B4-BE49-F238E27FC236}">
                <a16:creationId xmlns:a16="http://schemas.microsoft.com/office/drawing/2014/main" id="{B7EC2091-F26D-D50F-0F4F-927B778D702A}"/>
              </a:ext>
            </a:extLst>
          </p:cNvPr>
          <p:cNvSpPr/>
          <p:nvPr/>
        </p:nvSpPr>
        <p:spPr>
          <a:xfrm>
            <a:off x="8414230" y="2459564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Attract</a:t>
            </a:r>
            <a:endParaRPr lang="zh-TW" altLang="en-US" b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矩形: 圓角 95">
            <a:extLst>
              <a:ext uri="{FF2B5EF4-FFF2-40B4-BE49-F238E27FC236}">
                <a16:creationId xmlns:a16="http://schemas.microsoft.com/office/drawing/2014/main" id="{3D7D0CDC-6742-0EB0-C9EE-E9F03F9A482B}"/>
              </a:ext>
            </a:extLst>
          </p:cNvPr>
          <p:cNvSpPr/>
          <p:nvPr/>
        </p:nvSpPr>
        <p:spPr>
          <a:xfrm>
            <a:off x="8414230" y="3172037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Repel</a:t>
            </a:r>
            <a:endParaRPr lang="zh-TW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矩形: 圓角 96">
            <a:extLst>
              <a:ext uri="{FF2B5EF4-FFF2-40B4-BE49-F238E27FC236}">
                <a16:creationId xmlns:a16="http://schemas.microsoft.com/office/drawing/2014/main" id="{3629C68C-04B6-E2DD-F2B0-796C34932E54}"/>
              </a:ext>
            </a:extLst>
          </p:cNvPr>
          <p:cNvSpPr/>
          <p:nvPr/>
        </p:nvSpPr>
        <p:spPr>
          <a:xfrm>
            <a:off x="5948185" y="720290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Embeddings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8" name="矩形: 圓角 97">
            <a:extLst>
              <a:ext uri="{FF2B5EF4-FFF2-40B4-BE49-F238E27FC236}">
                <a16:creationId xmlns:a16="http://schemas.microsoft.com/office/drawing/2014/main" id="{A9634F74-4FBF-5A10-9AC9-04B3C61F817C}"/>
              </a:ext>
            </a:extLst>
          </p:cNvPr>
          <p:cNvSpPr/>
          <p:nvPr/>
        </p:nvSpPr>
        <p:spPr>
          <a:xfrm>
            <a:off x="9671818" y="2828670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</a:p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Cosine similarity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9" name="圖片 98">
            <a:extLst>
              <a:ext uri="{FF2B5EF4-FFF2-40B4-BE49-F238E27FC236}">
                <a16:creationId xmlns:a16="http://schemas.microsoft.com/office/drawing/2014/main" id="{12D52A04-A0F9-4EE2-6739-9CA52EB0E7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6786" y="4650876"/>
            <a:ext cx="3470594" cy="902355"/>
          </a:xfrm>
          <a:prstGeom prst="rect">
            <a:avLst/>
          </a:prstGeom>
        </p:spPr>
      </p:pic>
      <p:pic>
        <p:nvPicPr>
          <p:cNvPr id="100" name="圖片 99" descr="一張含有 布, 服裝, 樣式, 藝術 的圖片&#10;&#10;自動產生的描述">
            <a:extLst>
              <a:ext uri="{FF2B5EF4-FFF2-40B4-BE49-F238E27FC236}">
                <a16:creationId xmlns:a16="http://schemas.microsoft.com/office/drawing/2014/main" id="{1DB69955-86B0-C03E-DECE-DCFACD75FD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664" y="4551660"/>
            <a:ext cx="1080000" cy="1080000"/>
          </a:xfrm>
          <a:prstGeom prst="rect">
            <a:avLst/>
          </a:prstGeom>
        </p:spPr>
      </p:pic>
      <p:sp>
        <p:nvSpPr>
          <p:cNvPr id="102" name="矩形: 圓角 101">
            <a:extLst>
              <a:ext uri="{FF2B5EF4-FFF2-40B4-BE49-F238E27FC236}">
                <a16:creationId xmlns:a16="http://schemas.microsoft.com/office/drawing/2014/main" id="{E68812E7-818D-26D3-2476-F108E444BF51}"/>
              </a:ext>
            </a:extLst>
          </p:cNvPr>
          <p:cNvSpPr/>
          <p:nvPr/>
        </p:nvSpPr>
        <p:spPr>
          <a:xfrm>
            <a:off x="-27833" y="3115660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Pic.1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矩形: 圓角 102">
            <a:extLst>
              <a:ext uri="{FF2B5EF4-FFF2-40B4-BE49-F238E27FC236}">
                <a16:creationId xmlns:a16="http://schemas.microsoft.com/office/drawing/2014/main" id="{25BA7974-A364-5F17-E26B-7D61C4902BD2}"/>
              </a:ext>
            </a:extLst>
          </p:cNvPr>
          <p:cNvSpPr/>
          <p:nvPr/>
        </p:nvSpPr>
        <p:spPr>
          <a:xfrm>
            <a:off x="-48293" y="5481897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Pic.2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201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89B633AE-3622-113E-CA38-DA9C6B63D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64" y="1423469"/>
            <a:ext cx="1080000" cy="1080000"/>
          </a:xfrm>
          <a:prstGeom prst="rect">
            <a:avLst/>
          </a:prstGeom>
        </p:spPr>
      </p:pic>
      <p:cxnSp>
        <p:nvCxnSpPr>
          <p:cNvPr id="4" name="直線單箭頭接點 3">
            <a:extLst>
              <a:ext uri="{FF2B5EF4-FFF2-40B4-BE49-F238E27FC236}">
                <a16:creationId xmlns:a16="http://schemas.microsoft.com/office/drawing/2014/main" id="{5FBBB6CD-3B37-1D2D-B0B2-682EEF6B80B6}"/>
              </a:ext>
            </a:extLst>
          </p:cNvPr>
          <p:cNvCxnSpPr>
            <a:cxnSpLocks/>
          </p:cNvCxnSpPr>
          <p:nvPr/>
        </p:nvCxnSpPr>
        <p:spPr>
          <a:xfrm rot="3600000">
            <a:off x="1166265" y="2353181"/>
            <a:ext cx="9000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4B2916C3-146F-EADD-16AB-71485B460E37}"/>
              </a:ext>
            </a:extLst>
          </p:cNvPr>
          <p:cNvCxnSpPr>
            <a:cxnSpLocks/>
          </p:cNvCxnSpPr>
          <p:nvPr/>
        </p:nvCxnSpPr>
        <p:spPr>
          <a:xfrm rot="18000000">
            <a:off x="1166264" y="1573757"/>
            <a:ext cx="9000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>
            <a:extLst>
              <a:ext uri="{FF2B5EF4-FFF2-40B4-BE49-F238E27FC236}">
                <a16:creationId xmlns:a16="http://schemas.microsoft.com/office/drawing/2014/main" id="{4666BE4B-B1BA-EBBD-F3C7-A9F34D6788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264" y="677190"/>
            <a:ext cx="1080000" cy="1080000"/>
          </a:xfrm>
          <a:prstGeom prst="rect">
            <a:avLst/>
          </a:prstGeom>
        </p:spPr>
      </p:pic>
      <p:pic>
        <p:nvPicPr>
          <p:cNvPr id="8" name="圖片 7" descr="一張含有 螢幕擷取畫面, 地圖 的圖片&#10;&#10;自動產生的描述">
            <a:extLst>
              <a:ext uri="{FF2B5EF4-FFF2-40B4-BE49-F238E27FC236}">
                <a16:creationId xmlns:a16="http://schemas.microsoft.com/office/drawing/2014/main" id="{15D8232C-3929-1AEE-227D-F58FB3825F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264" y="2202893"/>
            <a:ext cx="1080000" cy="1080000"/>
          </a:xfrm>
          <a:prstGeom prst="rect">
            <a:avLst/>
          </a:prstGeom>
        </p:spPr>
      </p:pic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A5D85CD0-BF2A-DC45-0F70-0A9113ECE6F8}"/>
              </a:ext>
            </a:extLst>
          </p:cNvPr>
          <p:cNvCxnSpPr>
            <a:cxnSpLocks/>
          </p:cNvCxnSpPr>
          <p:nvPr/>
        </p:nvCxnSpPr>
        <p:spPr>
          <a:xfrm>
            <a:off x="2968463" y="1184045"/>
            <a:ext cx="404657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C51B5DE0-0228-39B2-E4B2-9BDC3B47513D}"/>
              </a:ext>
            </a:extLst>
          </p:cNvPr>
          <p:cNvCxnSpPr>
            <a:cxnSpLocks/>
          </p:cNvCxnSpPr>
          <p:nvPr/>
        </p:nvCxnSpPr>
        <p:spPr>
          <a:xfrm>
            <a:off x="2968463" y="2767722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梯形 10">
            <a:extLst>
              <a:ext uri="{FF2B5EF4-FFF2-40B4-BE49-F238E27FC236}">
                <a16:creationId xmlns:a16="http://schemas.microsoft.com/office/drawing/2014/main" id="{A1815F0C-556A-AADD-976C-07F1082025F8}"/>
              </a:ext>
            </a:extLst>
          </p:cNvPr>
          <p:cNvSpPr/>
          <p:nvPr/>
        </p:nvSpPr>
        <p:spPr>
          <a:xfrm rot="5400000">
            <a:off x="2993151" y="865846"/>
            <a:ext cx="1459369" cy="636397"/>
          </a:xfrm>
          <a:prstGeom prst="trapezoid">
            <a:avLst>
              <a:gd name="adj" fmla="val 60603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976D4922-A223-AD08-CD49-22E93905F260}"/>
              </a:ext>
            </a:extLst>
          </p:cNvPr>
          <p:cNvSpPr/>
          <p:nvPr/>
        </p:nvSpPr>
        <p:spPr>
          <a:xfrm rot="16200000">
            <a:off x="2984855" y="881762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ResNet-50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梯形 12">
            <a:extLst>
              <a:ext uri="{FF2B5EF4-FFF2-40B4-BE49-F238E27FC236}">
                <a16:creationId xmlns:a16="http://schemas.microsoft.com/office/drawing/2014/main" id="{D1ED4816-2D63-0A99-1AC7-C127BBE1B544}"/>
              </a:ext>
            </a:extLst>
          </p:cNvPr>
          <p:cNvSpPr/>
          <p:nvPr/>
        </p:nvSpPr>
        <p:spPr>
          <a:xfrm rot="5400000">
            <a:off x="2993151" y="2449523"/>
            <a:ext cx="1459369" cy="636397"/>
          </a:xfrm>
          <a:prstGeom prst="trapezoid">
            <a:avLst>
              <a:gd name="adj" fmla="val 60603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C4B6C859-9881-E820-C4C2-CB3FF8D7916A}"/>
              </a:ext>
            </a:extLst>
          </p:cNvPr>
          <p:cNvSpPr/>
          <p:nvPr/>
        </p:nvSpPr>
        <p:spPr>
          <a:xfrm rot="16200000">
            <a:off x="2984855" y="2465439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ResNet-50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836F35D4-072C-698A-78C4-852EDE59B54A}"/>
              </a:ext>
            </a:extLst>
          </p:cNvPr>
          <p:cNvCxnSpPr>
            <a:cxnSpLocks/>
          </p:cNvCxnSpPr>
          <p:nvPr/>
        </p:nvCxnSpPr>
        <p:spPr>
          <a:xfrm>
            <a:off x="4107419" y="1184044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77827B83-168A-0A5E-B6A1-C3F93AE4E613}"/>
              </a:ext>
            </a:extLst>
          </p:cNvPr>
          <p:cNvCxnSpPr>
            <a:cxnSpLocks/>
          </p:cNvCxnSpPr>
          <p:nvPr/>
        </p:nvCxnSpPr>
        <p:spPr>
          <a:xfrm>
            <a:off x="4107418" y="2767414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18E5837B-4029-2069-C6AB-AE2ED7C6947E}"/>
              </a:ext>
            </a:extLst>
          </p:cNvPr>
          <p:cNvSpPr/>
          <p:nvPr/>
        </p:nvSpPr>
        <p:spPr>
          <a:xfrm>
            <a:off x="4552619" y="1092900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D7D48D3A-0B84-2BDA-8CC4-28902C0C2EE0}"/>
              </a:ext>
            </a:extLst>
          </p:cNvPr>
          <p:cNvCxnSpPr>
            <a:cxnSpLocks/>
          </p:cNvCxnSpPr>
          <p:nvPr/>
        </p:nvCxnSpPr>
        <p:spPr>
          <a:xfrm>
            <a:off x="4759319" y="109290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76D5BDA1-822F-136E-10F0-89A8838CB32F}"/>
              </a:ext>
            </a:extLst>
          </p:cNvPr>
          <p:cNvCxnSpPr>
            <a:cxnSpLocks/>
          </p:cNvCxnSpPr>
          <p:nvPr/>
        </p:nvCxnSpPr>
        <p:spPr>
          <a:xfrm>
            <a:off x="4951048" y="109290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70B4BBEC-9CC0-B701-04D8-550FB78C0055}"/>
              </a:ext>
            </a:extLst>
          </p:cNvPr>
          <p:cNvCxnSpPr>
            <a:cxnSpLocks/>
          </p:cNvCxnSpPr>
          <p:nvPr/>
        </p:nvCxnSpPr>
        <p:spPr>
          <a:xfrm>
            <a:off x="5138553" y="109290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AD3E12D8-AF13-B796-E39D-5A6F374E6CA0}"/>
              </a:ext>
            </a:extLst>
          </p:cNvPr>
          <p:cNvCxnSpPr>
            <a:cxnSpLocks/>
          </p:cNvCxnSpPr>
          <p:nvPr/>
        </p:nvCxnSpPr>
        <p:spPr>
          <a:xfrm>
            <a:off x="5968219" y="109728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EFBA5C0B-2FB7-62C1-2CD9-DA2BC3727FFB}"/>
              </a:ext>
            </a:extLst>
          </p:cNvPr>
          <p:cNvSpPr txBox="1"/>
          <p:nvPr/>
        </p:nvSpPr>
        <p:spPr>
          <a:xfrm>
            <a:off x="4774912" y="93136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59893F7-9068-6A79-B652-74D66EA07DCF}"/>
              </a:ext>
            </a:extLst>
          </p:cNvPr>
          <p:cNvSpPr/>
          <p:nvPr/>
        </p:nvSpPr>
        <p:spPr>
          <a:xfrm>
            <a:off x="4552617" y="2658669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767E342D-DE89-8E9D-C710-7E352F24B285}"/>
              </a:ext>
            </a:extLst>
          </p:cNvPr>
          <p:cNvCxnSpPr>
            <a:cxnSpLocks/>
          </p:cNvCxnSpPr>
          <p:nvPr/>
        </p:nvCxnSpPr>
        <p:spPr>
          <a:xfrm>
            <a:off x="4759317" y="26586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9F04F48F-9F26-7CBA-7CD7-0F6D24A2F62F}"/>
              </a:ext>
            </a:extLst>
          </p:cNvPr>
          <p:cNvCxnSpPr>
            <a:cxnSpLocks/>
          </p:cNvCxnSpPr>
          <p:nvPr/>
        </p:nvCxnSpPr>
        <p:spPr>
          <a:xfrm>
            <a:off x="4951046" y="26586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BBCCF98B-4EB0-8292-D947-4D1CE221DE3B}"/>
              </a:ext>
            </a:extLst>
          </p:cNvPr>
          <p:cNvCxnSpPr>
            <a:cxnSpLocks/>
          </p:cNvCxnSpPr>
          <p:nvPr/>
        </p:nvCxnSpPr>
        <p:spPr>
          <a:xfrm>
            <a:off x="5138551" y="26586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F102735A-BAAB-AEDD-25BF-FAB9FE406FB4}"/>
              </a:ext>
            </a:extLst>
          </p:cNvPr>
          <p:cNvCxnSpPr>
            <a:cxnSpLocks/>
          </p:cNvCxnSpPr>
          <p:nvPr/>
        </p:nvCxnSpPr>
        <p:spPr>
          <a:xfrm>
            <a:off x="5968217" y="266304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CBFD3DAA-996A-7855-4012-C6DBD8D5BD91}"/>
              </a:ext>
            </a:extLst>
          </p:cNvPr>
          <p:cNvSpPr txBox="1"/>
          <p:nvPr/>
        </p:nvSpPr>
        <p:spPr>
          <a:xfrm>
            <a:off x="4774910" y="249712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弧形 28">
            <a:extLst>
              <a:ext uri="{FF2B5EF4-FFF2-40B4-BE49-F238E27FC236}">
                <a16:creationId xmlns:a16="http://schemas.microsoft.com/office/drawing/2014/main" id="{B6A452D2-096B-991C-3704-C5D6798A604D}"/>
              </a:ext>
            </a:extLst>
          </p:cNvPr>
          <p:cNvSpPr/>
          <p:nvPr/>
        </p:nvSpPr>
        <p:spPr>
          <a:xfrm rot="2700000">
            <a:off x="7725282" y="903913"/>
            <a:ext cx="2158685" cy="2160000"/>
          </a:xfrm>
          <a:prstGeom prst="arc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8F58D558-81E0-745E-DD84-71B6411F67E2}"/>
              </a:ext>
            </a:extLst>
          </p:cNvPr>
          <p:cNvSpPr/>
          <p:nvPr/>
        </p:nvSpPr>
        <p:spPr>
          <a:xfrm>
            <a:off x="8487316" y="1624955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Maximize</a:t>
            </a:r>
          </a:p>
          <a:p>
            <a:pPr algn="ctr"/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similarity</a:t>
            </a:r>
            <a:endParaRPr lang="zh-TW" altLang="en-US" b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1" name="圖片 30" descr="一張含有 藝術, 生物學 的圖片&#10;&#10;描述是以低可信度自動產生">
            <a:extLst>
              <a:ext uri="{FF2B5EF4-FFF2-40B4-BE49-F238E27FC236}">
                <a16:creationId xmlns:a16="http://schemas.microsoft.com/office/drawing/2014/main" id="{5CF93D27-8221-1A84-5D64-C767AAE795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64" y="4669196"/>
            <a:ext cx="1080000" cy="1080000"/>
          </a:xfrm>
          <a:prstGeom prst="rect">
            <a:avLst/>
          </a:prstGeom>
        </p:spPr>
      </p:pic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97BE1E18-3FC9-E80A-D8CD-FA4242FDAFC4}"/>
              </a:ext>
            </a:extLst>
          </p:cNvPr>
          <p:cNvCxnSpPr>
            <a:cxnSpLocks/>
          </p:cNvCxnSpPr>
          <p:nvPr/>
        </p:nvCxnSpPr>
        <p:spPr>
          <a:xfrm rot="3600000">
            <a:off x="1166265" y="5626409"/>
            <a:ext cx="9000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FE8310D3-648D-92EA-32E0-48ADC3981BC7}"/>
              </a:ext>
            </a:extLst>
          </p:cNvPr>
          <p:cNvCxnSpPr>
            <a:cxnSpLocks/>
          </p:cNvCxnSpPr>
          <p:nvPr/>
        </p:nvCxnSpPr>
        <p:spPr>
          <a:xfrm rot="18000000">
            <a:off x="1166264" y="4846985"/>
            <a:ext cx="9000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圖片 37" descr="一張含有 藝術 的圖片&#10;&#10;描述是以中可信度自動產生">
            <a:extLst>
              <a:ext uri="{FF2B5EF4-FFF2-40B4-BE49-F238E27FC236}">
                <a16:creationId xmlns:a16="http://schemas.microsoft.com/office/drawing/2014/main" id="{BB0E21B9-067D-836C-CDF8-631109932E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264" y="3917273"/>
            <a:ext cx="1080000" cy="1080000"/>
          </a:xfrm>
          <a:prstGeom prst="rect">
            <a:avLst/>
          </a:prstGeom>
        </p:spPr>
      </p:pic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24316B8E-02F3-73C3-2233-D4BDCC9F6086}"/>
              </a:ext>
            </a:extLst>
          </p:cNvPr>
          <p:cNvCxnSpPr>
            <a:cxnSpLocks/>
          </p:cNvCxnSpPr>
          <p:nvPr/>
        </p:nvCxnSpPr>
        <p:spPr>
          <a:xfrm>
            <a:off x="2968463" y="4436112"/>
            <a:ext cx="404657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3EB31EC2-C215-2006-9DF0-6B70D8E12B0B}"/>
              </a:ext>
            </a:extLst>
          </p:cNvPr>
          <p:cNvCxnSpPr>
            <a:cxnSpLocks/>
          </p:cNvCxnSpPr>
          <p:nvPr/>
        </p:nvCxnSpPr>
        <p:spPr>
          <a:xfrm>
            <a:off x="2968463" y="6019789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梯形 40">
            <a:extLst>
              <a:ext uri="{FF2B5EF4-FFF2-40B4-BE49-F238E27FC236}">
                <a16:creationId xmlns:a16="http://schemas.microsoft.com/office/drawing/2014/main" id="{F4867D17-F924-C130-8627-3DE5B572F1EC}"/>
              </a:ext>
            </a:extLst>
          </p:cNvPr>
          <p:cNvSpPr/>
          <p:nvPr/>
        </p:nvSpPr>
        <p:spPr>
          <a:xfrm rot="5400000">
            <a:off x="2993151" y="4117913"/>
            <a:ext cx="1459369" cy="636397"/>
          </a:xfrm>
          <a:prstGeom prst="trapezoid">
            <a:avLst>
              <a:gd name="adj" fmla="val 60603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2" name="矩形: 圓角 41">
            <a:extLst>
              <a:ext uri="{FF2B5EF4-FFF2-40B4-BE49-F238E27FC236}">
                <a16:creationId xmlns:a16="http://schemas.microsoft.com/office/drawing/2014/main" id="{3DD1A34B-FE97-0F65-92F5-7892E21EE1EF}"/>
              </a:ext>
            </a:extLst>
          </p:cNvPr>
          <p:cNvSpPr/>
          <p:nvPr/>
        </p:nvSpPr>
        <p:spPr>
          <a:xfrm rot="16200000">
            <a:off x="2984855" y="4133829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ResNet-50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梯形 42">
            <a:extLst>
              <a:ext uri="{FF2B5EF4-FFF2-40B4-BE49-F238E27FC236}">
                <a16:creationId xmlns:a16="http://schemas.microsoft.com/office/drawing/2014/main" id="{A7DF7A92-C156-1DBF-B96B-59ED2F44744E}"/>
              </a:ext>
            </a:extLst>
          </p:cNvPr>
          <p:cNvSpPr/>
          <p:nvPr/>
        </p:nvSpPr>
        <p:spPr>
          <a:xfrm rot="5400000">
            <a:off x="2993151" y="5701590"/>
            <a:ext cx="1459369" cy="636397"/>
          </a:xfrm>
          <a:prstGeom prst="trapezoid">
            <a:avLst>
              <a:gd name="adj" fmla="val 60603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4" name="矩形: 圓角 43">
            <a:extLst>
              <a:ext uri="{FF2B5EF4-FFF2-40B4-BE49-F238E27FC236}">
                <a16:creationId xmlns:a16="http://schemas.microsoft.com/office/drawing/2014/main" id="{0003E452-7679-8EB5-E8AE-4C5099F26FDF}"/>
              </a:ext>
            </a:extLst>
          </p:cNvPr>
          <p:cNvSpPr/>
          <p:nvPr/>
        </p:nvSpPr>
        <p:spPr>
          <a:xfrm rot="16200000">
            <a:off x="2984855" y="5717506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ResNet-50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2D8E0F6F-0CFE-8C7E-85DB-6B3CFDDC691A}"/>
              </a:ext>
            </a:extLst>
          </p:cNvPr>
          <p:cNvCxnSpPr>
            <a:cxnSpLocks/>
          </p:cNvCxnSpPr>
          <p:nvPr/>
        </p:nvCxnSpPr>
        <p:spPr>
          <a:xfrm>
            <a:off x="4107419" y="4436111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D6B77FFF-B306-DD02-3512-741158892907}"/>
              </a:ext>
            </a:extLst>
          </p:cNvPr>
          <p:cNvCxnSpPr>
            <a:cxnSpLocks/>
          </p:cNvCxnSpPr>
          <p:nvPr/>
        </p:nvCxnSpPr>
        <p:spPr>
          <a:xfrm>
            <a:off x="4107418" y="6019481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971D48C1-E242-3425-A72D-B88A49995830}"/>
              </a:ext>
            </a:extLst>
          </p:cNvPr>
          <p:cNvSpPr/>
          <p:nvPr/>
        </p:nvSpPr>
        <p:spPr>
          <a:xfrm>
            <a:off x="4552619" y="4344967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8" name="直線接點 47">
            <a:extLst>
              <a:ext uri="{FF2B5EF4-FFF2-40B4-BE49-F238E27FC236}">
                <a16:creationId xmlns:a16="http://schemas.microsoft.com/office/drawing/2014/main" id="{D6C1C674-355F-D631-A144-80D3499CF033}"/>
              </a:ext>
            </a:extLst>
          </p:cNvPr>
          <p:cNvCxnSpPr>
            <a:cxnSpLocks/>
          </p:cNvCxnSpPr>
          <p:nvPr/>
        </p:nvCxnSpPr>
        <p:spPr>
          <a:xfrm>
            <a:off x="4759319" y="434496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071499FE-BA3F-F5CB-DE5F-70C97EE2A810}"/>
              </a:ext>
            </a:extLst>
          </p:cNvPr>
          <p:cNvCxnSpPr>
            <a:cxnSpLocks/>
          </p:cNvCxnSpPr>
          <p:nvPr/>
        </p:nvCxnSpPr>
        <p:spPr>
          <a:xfrm>
            <a:off x="4951048" y="434496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接點 49">
            <a:extLst>
              <a:ext uri="{FF2B5EF4-FFF2-40B4-BE49-F238E27FC236}">
                <a16:creationId xmlns:a16="http://schemas.microsoft.com/office/drawing/2014/main" id="{9420FDE6-D365-D7BF-A7ED-5383B52899CB}"/>
              </a:ext>
            </a:extLst>
          </p:cNvPr>
          <p:cNvCxnSpPr>
            <a:cxnSpLocks/>
          </p:cNvCxnSpPr>
          <p:nvPr/>
        </p:nvCxnSpPr>
        <p:spPr>
          <a:xfrm>
            <a:off x="5138553" y="434496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接點 50">
            <a:extLst>
              <a:ext uri="{FF2B5EF4-FFF2-40B4-BE49-F238E27FC236}">
                <a16:creationId xmlns:a16="http://schemas.microsoft.com/office/drawing/2014/main" id="{8FBF8450-B968-7FC5-655E-7D8891D44479}"/>
              </a:ext>
            </a:extLst>
          </p:cNvPr>
          <p:cNvCxnSpPr>
            <a:cxnSpLocks/>
          </p:cNvCxnSpPr>
          <p:nvPr/>
        </p:nvCxnSpPr>
        <p:spPr>
          <a:xfrm>
            <a:off x="5968219" y="43493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A62B806B-A17E-ACCC-F545-68493FD44912}"/>
              </a:ext>
            </a:extLst>
          </p:cNvPr>
          <p:cNvSpPr txBox="1"/>
          <p:nvPr/>
        </p:nvSpPr>
        <p:spPr>
          <a:xfrm>
            <a:off x="4774912" y="4183427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57B45113-E433-6BB8-2EA4-85BCF2AF53E6}"/>
              </a:ext>
            </a:extLst>
          </p:cNvPr>
          <p:cNvSpPr/>
          <p:nvPr/>
        </p:nvSpPr>
        <p:spPr>
          <a:xfrm>
            <a:off x="4552617" y="591073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54" name="直線接點 53">
            <a:extLst>
              <a:ext uri="{FF2B5EF4-FFF2-40B4-BE49-F238E27FC236}">
                <a16:creationId xmlns:a16="http://schemas.microsoft.com/office/drawing/2014/main" id="{84890890-0677-3E1E-9994-41AC584D307C}"/>
              </a:ext>
            </a:extLst>
          </p:cNvPr>
          <p:cNvCxnSpPr>
            <a:cxnSpLocks/>
          </p:cNvCxnSpPr>
          <p:nvPr/>
        </p:nvCxnSpPr>
        <p:spPr>
          <a:xfrm>
            <a:off x="4759317" y="591073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線接點 54">
            <a:extLst>
              <a:ext uri="{FF2B5EF4-FFF2-40B4-BE49-F238E27FC236}">
                <a16:creationId xmlns:a16="http://schemas.microsoft.com/office/drawing/2014/main" id="{60C78A20-9E03-506C-7EE4-D2ACF359F550}"/>
              </a:ext>
            </a:extLst>
          </p:cNvPr>
          <p:cNvCxnSpPr>
            <a:cxnSpLocks/>
          </p:cNvCxnSpPr>
          <p:nvPr/>
        </p:nvCxnSpPr>
        <p:spPr>
          <a:xfrm>
            <a:off x="4951046" y="591073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接點 55">
            <a:extLst>
              <a:ext uri="{FF2B5EF4-FFF2-40B4-BE49-F238E27FC236}">
                <a16:creationId xmlns:a16="http://schemas.microsoft.com/office/drawing/2014/main" id="{85C1A5EB-DD88-9557-42A9-1920779877EC}"/>
              </a:ext>
            </a:extLst>
          </p:cNvPr>
          <p:cNvCxnSpPr>
            <a:cxnSpLocks/>
          </p:cNvCxnSpPr>
          <p:nvPr/>
        </p:nvCxnSpPr>
        <p:spPr>
          <a:xfrm>
            <a:off x="5138551" y="591073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接點 56">
            <a:extLst>
              <a:ext uri="{FF2B5EF4-FFF2-40B4-BE49-F238E27FC236}">
                <a16:creationId xmlns:a16="http://schemas.microsoft.com/office/drawing/2014/main" id="{83901C4C-B81D-7511-781E-18A19ADF1522}"/>
              </a:ext>
            </a:extLst>
          </p:cNvPr>
          <p:cNvCxnSpPr>
            <a:cxnSpLocks/>
          </p:cNvCxnSpPr>
          <p:nvPr/>
        </p:nvCxnSpPr>
        <p:spPr>
          <a:xfrm>
            <a:off x="5968217" y="591511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86CBE3E5-25C4-78B9-2822-3F852B686152}"/>
              </a:ext>
            </a:extLst>
          </p:cNvPr>
          <p:cNvSpPr txBox="1"/>
          <p:nvPr/>
        </p:nvSpPr>
        <p:spPr>
          <a:xfrm>
            <a:off x="4774910" y="5749196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0" name="圖片 59" descr="一張含有 布, 服裝, 樣式, 藝術 的圖片&#10;&#10;自動產生的描述">
            <a:extLst>
              <a:ext uri="{FF2B5EF4-FFF2-40B4-BE49-F238E27FC236}">
                <a16:creationId xmlns:a16="http://schemas.microsoft.com/office/drawing/2014/main" id="{8BB9E96E-FB9E-E2BA-1D97-E6FBDDDECD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131" y="5420042"/>
            <a:ext cx="1080000" cy="1080000"/>
          </a:xfrm>
          <a:prstGeom prst="rect">
            <a:avLst/>
          </a:prstGeom>
        </p:spPr>
      </p:pic>
      <p:sp>
        <p:nvSpPr>
          <p:cNvPr id="62" name="矩形: 圓角 61">
            <a:extLst>
              <a:ext uri="{FF2B5EF4-FFF2-40B4-BE49-F238E27FC236}">
                <a16:creationId xmlns:a16="http://schemas.microsoft.com/office/drawing/2014/main" id="{916C4E1E-A7BB-025F-4782-194C983D67D9}"/>
              </a:ext>
            </a:extLst>
          </p:cNvPr>
          <p:cNvSpPr/>
          <p:nvPr/>
        </p:nvSpPr>
        <p:spPr>
          <a:xfrm>
            <a:off x="1311021" y="-8344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augmentation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矩形: 圓角 62">
            <a:extLst>
              <a:ext uri="{FF2B5EF4-FFF2-40B4-BE49-F238E27FC236}">
                <a16:creationId xmlns:a16="http://schemas.microsoft.com/office/drawing/2014/main" id="{B8BA6ABC-DD3B-A212-C683-9AC1FB5DA107}"/>
              </a:ext>
            </a:extLst>
          </p:cNvPr>
          <p:cNvSpPr/>
          <p:nvPr/>
        </p:nvSpPr>
        <p:spPr>
          <a:xfrm>
            <a:off x="4315809" y="0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4" name="直線單箭頭接點 63">
            <a:extLst>
              <a:ext uri="{FF2B5EF4-FFF2-40B4-BE49-F238E27FC236}">
                <a16:creationId xmlns:a16="http://schemas.microsoft.com/office/drawing/2014/main" id="{6E4439F4-456A-4A28-0AC4-018A8093AC40}"/>
              </a:ext>
            </a:extLst>
          </p:cNvPr>
          <p:cNvCxnSpPr>
            <a:cxnSpLocks/>
          </p:cNvCxnSpPr>
          <p:nvPr/>
        </p:nvCxnSpPr>
        <p:spPr>
          <a:xfrm>
            <a:off x="7348580" y="1184044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id="{D1B646E4-E08D-82D0-5969-B70496A28210}"/>
              </a:ext>
            </a:extLst>
          </p:cNvPr>
          <p:cNvSpPr/>
          <p:nvPr/>
        </p:nvSpPr>
        <p:spPr>
          <a:xfrm>
            <a:off x="7793780" y="1092900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66" name="直線接點 65">
            <a:extLst>
              <a:ext uri="{FF2B5EF4-FFF2-40B4-BE49-F238E27FC236}">
                <a16:creationId xmlns:a16="http://schemas.microsoft.com/office/drawing/2014/main" id="{002C1AC6-704E-BB71-879E-39B2AB078258}"/>
              </a:ext>
            </a:extLst>
          </p:cNvPr>
          <p:cNvCxnSpPr>
            <a:cxnSpLocks/>
          </p:cNvCxnSpPr>
          <p:nvPr/>
        </p:nvCxnSpPr>
        <p:spPr>
          <a:xfrm>
            <a:off x="8000480" y="109290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接點 66">
            <a:extLst>
              <a:ext uri="{FF2B5EF4-FFF2-40B4-BE49-F238E27FC236}">
                <a16:creationId xmlns:a16="http://schemas.microsoft.com/office/drawing/2014/main" id="{A970128C-84E1-9622-DC52-510FFBD3D45D}"/>
              </a:ext>
            </a:extLst>
          </p:cNvPr>
          <p:cNvCxnSpPr>
            <a:cxnSpLocks/>
          </p:cNvCxnSpPr>
          <p:nvPr/>
        </p:nvCxnSpPr>
        <p:spPr>
          <a:xfrm>
            <a:off x="8192209" y="109290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接點 67">
            <a:extLst>
              <a:ext uri="{FF2B5EF4-FFF2-40B4-BE49-F238E27FC236}">
                <a16:creationId xmlns:a16="http://schemas.microsoft.com/office/drawing/2014/main" id="{5A53413B-601E-0024-7B44-84BD808890E2}"/>
              </a:ext>
            </a:extLst>
          </p:cNvPr>
          <p:cNvCxnSpPr>
            <a:cxnSpLocks/>
          </p:cNvCxnSpPr>
          <p:nvPr/>
        </p:nvCxnSpPr>
        <p:spPr>
          <a:xfrm>
            <a:off x="8379714" y="109290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接點 68">
            <a:extLst>
              <a:ext uri="{FF2B5EF4-FFF2-40B4-BE49-F238E27FC236}">
                <a16:creationId xmlns:a16="http://schemas.microsoft.com/office/drawing/2014/main" id="{2B917129-5212-94B5-F9FA-C989B68135D2}"/>
              </a:ext>
            </a:extLst>
          </p:cNvPr>
          <p:cNvCxnSpPr>
            <a:cxnSpLocks/>
          </p:cNvCxnSpPr>
          <p:nvPr/>
        </p:nvCxnSpPr>
        <p:spPr>
          <a:xfrm>
            <a:off x="9209380" y="109728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字方塊 69">
            <a:extLst>
              <a:ext uri="{FF2B5EF4-FFF2-40B4-BE49-F238E27FC236}">
                <a16:creationId xmlns:a16="http://schemas.microsoft.com/office/drawing/2014/main" id="{A30F6B42-6F1A-E0FC-2FA3-1BE8ECFB1F06}"/>
              </a:ext>
            </a:extLst>
          </p:cNvPr>
          <p:cNvSpPr txBox="1"/>
          <p:nvPr/>
        </p:nvSpPr>
        <p:spPr>
          <a:xfrm>
            <a:off x="8016073" y="93136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1" name="直線單箭頭接點 70">
            <a:extLst>
              <a:ext uri="{FF2B5EF4-FFF2-40B4-BE49-F238E27FC236}">
                <a16:creationId xmlns:a16="http://schemas.microsoft.com/office/drawing/2014/main" id="{83467A91-F782-96F7-F8F2-DD1766471B17}"/>
              </a:ext>
            </a:extLst>
          </p:cNvPr>
          <p:cNvCxnSpPr>
            <a:cxnSpLocks/>
          </p:cNvCxnSpPr>
          <p:nvPr/>
        </p:nvCxnSpPr>
        <p:spPr>
          <a:xfrm>
            <a:off x="6218508" y="1184044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梯形 71">
            <a:extLst>
              <a:ext uri="{FF2B5EF4-FFF2-40B4-BE49-F238E27FC236}">
                <a16:creationId xmlns:a16="http://schemas.microsoft.com/office/drawing/2014/main" id="{5C98C2EE-1484-BDDE-A38D-3AB0AC9A6F68}"/>
              </a:ext>
            </a:extLst>
          </p:cNvPr>
          <p:cNvSpPr/>
          <p:nvPr/>
        </p:nvSpPr>
        <p:spPr>
          <a:xfrm rot="5400000">
            <a:off x="6344034" y="866271"/>
            <a:ext cx="1269684" cy="636397"/>
          </a:xfrm>
          <a:prstGeom prst="trapezoid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3" name="矩形: 圓角 72">
            <a:extLst>
              <a:ext uri="{FF2B5EF4-FFF2-40B4-BE49-F238E27FC236}">
                <a16:creationId xmlns:a16="http://schemas.microsoft.com/office/drawing/2014/main" id="{E21B0DE2-DC5A-46B7-F806-AC828FCE6B3C}"/>
              </a:ext>
            </a:extLst>
          </p:cNvPr>
          <p:cNvSpPr/>
          <p:nvPr/>
        </p:nvSpPr>
        <p:spPr>
          <a:xfrm rot="16200000">
            <a:off x="6256812" y="874142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MLP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4" name="直線單箭頭接點 73">
            <a:extLst>
              <a:ext uri="{FF2B5EF4-FFF2-40B4-BE49-F238E27FC236}">
                <a16:creationId xmlns:a16="http://schemas.microsoft.com/office/drawing/2014/main" id="{9C8E8F43-11CB-3AD3-90E4-042FE09365E4}"/>
              </a:ext>
            </a:extLst>
          </p:cNvPr>
          <p:cNvCxnSpPr>
            <a:cxnSpLocks/>
          </p:cNvCxnSpPr>
          <p:nvPr/>
        </p:nvCxnSpPr>
        <p:spPr>
          <a:xfrm>
            <a:off x="7348580" y="2750513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矩形 74">
            <a:extLst>
              <a:ext uri="{FF2B5EF4-FFF2-40B4-BE49-F238E27FC236}">
                <a16:creationId xmlns:a16="http://schemas.microsoft.com/office/drawing/2014/main" id="{61C7A212-BEAF-EA32-A7D1-3C6F22406EAB}"/>
              </a:ext>
            </a:extLst>
          </p:cNvPr>
          <p:cNvSpPr/>
          <p:nvPr/>
        </p:nvSpPr>
        <p:spPr>
          <a:xfrm>
            <a:off x="7793780" y="2659369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76" name="直線接點 75">
            <a:extLst>
              <a:ext uri="{FF2B5EF4-FFF2-40B4-BE49-F238E27FC236}">
                <a16:creationId xmlns:a16="http://schemas.microsoft.com/office/drawing/2014/main" id="{E1D734CF-E25E-BB81-EBBA-8A87E9E95F81}"/>
              </a:ext>
            </a:extLst>
          </p:cNvPr>
          <p:cNvCxnSpPr>
            <a:cxnSpLocks/>
          </p:cNvCxnSpPr>
          <p:nvPr/>
        </p:nvCxnSpPr>
        <p:spPr>
          <a:xfrm>
            <a:off x="8000480" y="26593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2F8EA9ED-5494-0EEB-252A-C46E4C211F9B}"/>
              </a:ext>
            </a:extLst>
          </p:cNvPr>
          <p:cNvCxnSpPr>
            <a:cxnSpLocks/>
          </p:cNvCxnSpPr>
          <p:nvPr/>
        </p:nvCxnSpPr>
        <p:spPr>
          <a:xfrm>
            <a:off x="8192209" y="26593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接點 77">
            <a:extLst>
              <a:ext uri="{FF2B5EF4-FFF2-40B4-BE49-F238E27FC236}">
                <a16:creationId xmlns:a16="http://schemas.microsoft.com/office/drawing/2014/main" id="{452103AF-2B22-B451-FD59-08423B788A8A}"/>
              </a:ext>
            </a:extLst>
          </p:cNvPr>
          <p:cNvCxnSpPr>
            <a:cxnSpLocks/>
          </p:cNvCxnSpPr>
          <p:nvPr/>
        </p:nvCxnSpPr>
        <p:spPr>
          <a:xfrm>
            <a:off x="8379714" y="26593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線接點 78">
            <a:extLst>
              <a:ext uri="{FF2B5EF4-FFF2-40B4-BE49-F238E27FC236}">
                <a16:creationId xmlns:a16="http://schemas.microsoft.com/office/drawing/2014/main" id="{85FD3A16-0799-5C33-75C1-FEBE06FA27F6}"/>
              </a:ext>
            </a:extLst>
          </p:cNvPr>
          <p:cNvCxnSpPr>
            <a:cxnSpLocks/>
          </p:cNvCxnSpPr>
          <p:nvPr/>
        </p:nvCxnSpPr>
        <p:spPr>
          <a:xfrm>
            <a:off x="9209380" y="266374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4CA52307-E69D-F367-623D-7BBB2A494F5D}"/>
              </a:ext>
            </a:extLst>
          </p:cNvPr>
          <p:cNvSpPr txBox="1"/>
          <p:nvPr/>
        </p:nvSpPr>
        <p:spPr>
          <a:xfrm>
            <a:off x="8016073" y="249782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1" name="直線單箭頭接點 80">
            <a:extLst>
              <a:ext uri="{FF2B5EF4-FFF2-40B4-BE49-F238E27FC236}">
                <a16:creationId xmlns:a16="http://schemas.microsoft.com/office/drawing/2014/main" id="{8A2A1F10-83F3-5443-2236-2ECC95E61545}"/>
              </a:ext>
            </a:extLst>
          </p:cNvPr>
          <p:cNvCxnSpPr>
            <a:cxnSpLocks/>
          </p:cNvCxnSpPr>
          <p:nvPr/>
        </p:nvCxnSpPr>
        <p:spPr>
          <a:xfrm>
            <a:off x="6218508" y="2750513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梯形 81">
            <a:extLst>
              <a:ext uri="{FF2B5EF4-FFF2-40B4-BE49-F238E27FC236}">
                <a16:creationId xmlns:a16="http://schemas.microsoft.com/office/drawing/2014/main" id="{F1E044A9-486D-08EE-B8B1-3A31E4B4CEA2}"/>
              </a:ext>
            </a:extLst>
          </p:cNvPr>
          <p:cNvSpPr/>
          <p:nvPr/>
        </p:nvSpPr>
        <p:spPr>
          <a:xfrm rot="5400000">
            <a:off x="6344034" y="2432740"/>
            <a:ext cx="1269684" cy="636397"/>
          </a:xfrm>
          <a:prstGeom prst="trapezoid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3" name="矩形: 圓角 82">
            <a:extLst>
              <a:ext uri="{FF2B5EF4-FFF2-40B4-BE49-F238E27FC236}">
                <a16:creationId xmlns:a16="http://schemas.microsoft.com/office/drawing/2014/main" id="{C8216C1F-98F9-F9F9-6A2D-8ACA3A92B3AB}"/>
              </a:ext>
            </a:extLst>
          </p:cNvPr>
          <p:cNvSpPr/>
          <p:nvPr/>
        </p:nvSpPr>
        <p:spPr>
          <a:xfrm rot="16200000">
            <a:off x="6256812" y="2440611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MLP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4" name="直線單箭頭接點 83">
            <a:extLst>
              <a:ext uri="{FF2B5EF4-FFF2-40B4-BE49-F238E27FC236}">
                <a16:creationId xmlns:a16="http://schemas.microsoft.com/office/drawing/2014/main" id="{4DA1FC38-7C30-CEA9-74A7-38AB34AC182D}"/>
              </a:ext>
            </a:extLst>
          </p:cNvPr>
          <p:cNvCxnSpPr>
            <a:cxnSpLocks/>
          </p:cNvCxnSpPr>
          <p:nvPr/>
        </p:nvCxnSpPr>
        <p:spPr>
          <a:xfrm>
            <a:off x="7369548" y="4413457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>
            <a:extLst>
              <a:ext uri="{FF2B5EF4-FFF2-40B4-BE49-F238E27FC236}">
                <a16:creationId xmlns:a16="http://schemas.microsoft.com/office/drawing/2014/main" id="{B4DE7048-2B09-9B2E-493D-6B4E394C39D8}"/>
              </a:ext>
            </a:extLst>
          </p:cNvPr>
          <p:cNvSpPr/>
          <p:nvPr/>
        </p:nvSpPr>
        <p:spPr>
          <a:xfrm>
            <a:off x="7814748" y="4322313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86" name="直線接點 85">
            <a:extLst>
              <a:ext uri="{FF2B5EF4-FFF2-40B4-BE49-F238E27FC236}">
                <a16:creationId xmlns:a16="http://schemas.microsoft.com/office/drawing/2014/main" id="{7ADCED52-967F-5625-4048-5AB76A0C5D6A}"/>
              </a:ext>
            </a:extLst>
          </p:cNvPr>
          <p:cNvCxnSpPr>
            <a:cxnSpLocks/>
          </p:cNvCxnSpPr>
          <p:nvPr/>
        </p:nvCxnSpPr>
        <p:spPr>
          <a:xfrm>
            <a:off x="8021448" y="432231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接點 86">
            <a:extLst>
              <a:ext uri="{FF2B5EF4-FFF2-40B4-BE49-F238E27FC236}">
                <a16:creationId xmlns:a16="http://schemas.microsoft.com/office/drawing/2014/main" id="{4258A2A6-5E83-2E0C-54B0-EA1D66E30A8D}"/>
              </a:ext>
            </a:extLst>
          </p:cNvPr>
          <p:cNvCxnSpPr>
            <a:cxnSpLocks/>
          </p:cNvCxnSpPr>
          <p:nvPr/>
        </p:nvCxnSpPr>
        <p:spPr>
          <a:xfrm>
            <a:off x="8213177" y="432231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接點 87">
            <a:extLst>
              <a:ext uri="{FF2B5EF4-FFF2-40B4-BE49-F238E27FC236}">
                <a16:creationId xmlns:a16="http://schemas.microsoft.com/office/drawing/2014/main" id="{909CA8E3-BD09-4F86-5B1C-B38C41908F22}"/>
              </a:ext>
            </a:extLst>
          </p:cNvPr>
          <p:cNvCxnSpPr>
            <a:cxnSpLocks/>
          </p:cNvCxnSpPr>
          <p:nvPr/>
        </p:nvCxnSpPr>
        <p:spPr>
          <a:xfrm>
            <a:off x="8400682" y="432231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接點 88">
            <a:extLst>
              <a:ext uri="{FF2B5EF4-FFF2-40B4-BE49-F238E27FC236}">
                <a16:creationId xmlns:a16="http://schemas.microsoft.com/office/drawing/2014/main" id="{03BEE861-D9EC-9245-C80C-7CD9EE34CFC9}"/>
              </a:ext>
            </a:extLst>
          </p:cNvPr>
          <p:cNvCxnSpPr>
            <a:cxnSpLocks/>
          </p:cNvCxnSpPr>
          <p:nvPr/>
        </p:nvCxnSpPr>
        <p:spPr>
          <a:xfrm>
            <a:off x="9230348" y="432669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1C99BAEF-61E1-6812-5A8A-524ECE62D65F}"/>
              </a:ext>
            </a:extLst>
          </p:cNvPr>
          <p:cNvSpPr txBox="1"/>
          <p:nvPr/>
        </p:nvSpPr>
        <p:spPr>
          <a:xfrm>
            <a:off x="8037041" y="4160773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1" name="直線單箭頭接點 90">
            <a:extLst>
              <a:ext uri="{FF2B5EF4-FFF2-40B4-BE49-F238E27FC236}">
                <a16:creationId xmlns:a16="http://schemas.microsoft.com/office/drawing/2014/main" id="{C35C9F18-DE8D-A28D-AB93-12D42AC58142}"/>
              </a:ext>
            </a:extLst>
          </p:cNvPr>
          <p:cNvCxnSpPr>
            <a:cxnSpLocks/>
          </p:cNvCxnSpPr>
          <p:nvPr/>
        </p:nvCxnSpPr>
        <p:spPr>
          <a:xfrm>
            <a:off x="6239476" y="4413457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梯形 91">
            <a:extLst>
              <a:ext uri="{FF2B5EF4-FFF2-40B4-BE49-F238E27FC236}">
                <a16:creationId xmlns:a16="http://schemas.microsoft.com/office/drawing/2014/main" id="{C759AC4D-5705-53FC-174E-12406E807BFA}"/>
              </a:ext>
            </a:extLst>
          </p:cNvPr>
          <p:cNvSpPr/>
          <p:nvPr/>
        </p:nvSpPr>
        <p:spPr>
          <a:xfrm rot="5400000">
            <a:off x="6365002" y="4095684"/>
            <a:ext cx="1269684" cy="636397"/>
          </a:xfrm>
          <a:prstGeom prst="trapezoid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3" name="矩形: 圓角 92">
            <a:extLst>
              <a:ext uri="{FF2B5EF4-FFF2-40B4-BE49-F238E27FC236}">
                <a16:creationId xmlns:a16="http://schemas.microsoft.com/office/drawing/2014/main" id="{8D8F913F-2954-20AE-0CB2-C8E89594C212}"/>
              </a:ext>
            </a:extLst>
          </p:cNvPr>
          <p:cNvSpPr/>
          <p:nvPr/>
        </p:nvSpPr>
        <p:spPr>
          <a:xfrm rot="16200000">
            <a:off x="6277780" y="4103555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MLP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4" name="直線單箭頭接點 93">
            <a:extLst>
              <a:ext uri="{FF2B5EF4-FFF2-40B4-BE49-F238E27FC236}">
                <a16:creationId xmlns:a16="http://schemas.microsoft.com/office/drawing/2014/main" id="{461D4BE0-398E-463D-A9E6-2D7D9E3EC64A}"/>
              </a:ext>
            </a:extLst>
          </p:cNvPr>
          <p:cNvCxnSpPr>
            <a:cxnSpLocks/>
          </p:cNvCxnSpPr>
          <p:nvPr/>
        </p:nvCxnSpPr>
        <p:spPr>
          <a:xfrm>
            <a:off x="7369548" y="5988360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矩形 94">
            <a:extLst>
              <a:ext uri="{FF2B5EF4-FFF2-40B4-BE49-F238E27FC236}">
                <a16:creationId xmlns:a16="http://schemas.microsoft.com/office/drawing/2014/main" id="{3EFBA51B-AB56-E8AA-F114-CCAE0260157F}"/>
              </a:ext>
            </a:extLst>
          </p:cNvPr>
          <p:cNvSpPr/>
          <p:nvPr/>
        </p:nvSpPr>
        <p:spPr>
          <a:xfrm>
            <a:off x="7814748" y="589721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96" name="直線接點 95">
            <a:extLst>
              <a:ext uri="{FF2B5EF4-FFF2-40B4-BE49-F238E27FC236}">
                <a16:creationId xmlns:a16="http://schemas.microsoft.com/office/drawing/2014/main" id="{67795BC5-F33C-7DE8-708A-8E3348205C56}"/>
              </a:ext>
            </a:extLst>
          </p:cNvPr>
          <p:cNvCxnSpPr>
            <a:cxnSpLocks/>
          </p:cNvCxnSpPr>
          <p:nvPr/>
        </p:nvCxnSpPr>
        <p:spPr>
          <a:xfrm>
            <a:off x="8021448" y="589721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接點 96">
            <a:extLst>
              <a:ext uri="{FF2B5EF4-FFF2-40B4-BE49-F238E27FC236}">
                <a16:creationId xmlns:a16="http://schemas.microsoft.com/office/drawing/2014/main" id="{EA929617-2CAC-3747-81B9-66F7A378B43C}"/>
              </a:ext>
            </a:extLst>
          </p:cNvPr>
          <p:cNvCxnSpPr>
            <a:cxnSpLocks/>
          </p:cNvCxnSpPr>
          <p:nvPr/>
        </p:nvCxnSpPr>
        <p:spPr>
          <a:xfrm>
            <a:off x="8213177" y="589721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接點 97">
            <a:extLst>
              <a:ext uri="{FF2B5EF4-FFF2-40B4-BE49-F238E27FC236}">
                <a16:creationId xmlns:a16="http://schemas.microsoft.com/office/drawing/2014/main" id="{21FA0EC4-A7E6-BAA5-7EBD-75A368800C24}"/>
              </a:ext>
            </a:extLst>
          </p:cNvPr>
          <p:cNvCxnSpPr>
            <a:cxnSpLocks/>
          </p:cNvCxnSpPr>
          <p:nvPr/>
        </p:nvCxnSpPr>
        <p:spPr>
          <a:xfrm>
            <a:off x="8400682" y="589721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接點 98">
            <a:extLst>
              <a:ext uri="{FF2B5EF4-FFF2-40B4-BE49-F238E27FC236}">
                <a16:creationId xmlns:a16="http://schemas.microsoft.com/office/drawing/2014/main" id="{CA52B417-3E9A-F299-E8E2-43C50CBAB75B}"/>
              </a:ext>
            </a:extLst>
          </p:cNvPr>
          <p:cNvCxnSpPr>
            <a:cxnSpLocks/>
          </p:cNvCxnSpPr>
          <p:nvPr/>
        </p:nvCxnSpPr>
        <p:spPr>
          <a:xfrm>
            <a:off x="9230348" y="590159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字方塊 99">
            <a:extLst>
              <a:ext uri="{FF2B5EF4-FFF2-40B4-BE49-F238E27FC236}">
                <a16:creationId xmlns:a16="http://schemas.microsoft.com/office/drawing/2014/main" id="{2E34A046-6341-272C-0DB6-F6CA1103BA79}"/>
              </a:ext>
            </a:extLst>
          </p:cNvPr>
          <p:cNvSpPr txBox="1"/>
          <p:nvPr/>
        </p:nvSpPr>
        <p:spPr>
          <a:xfrm>
            <a:off x="8037041" y="5735676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1" name="直線單箭頭接點 100">
            <a:extLst>
              <a:ext uri="{FF2B5EF4-FFF2-40B4-BE49-F238E27FC236}">
                <a16:creationId xmlns:a16="http://schemas.microsoft.com/office/drawing/2014/main" id="{6A486E5A-A771-DBEB-8532-0EABEA0AB0B5}"/>
              </a:ext>
            </a:extLst>
          </p:cNvPr>
          <p:cNvCxnSpPr>
            <a:cxnSpLocks/>
          </p:cNvCxnSpPr>
          <p:nvPr/>
        </p:nvCxnSpPr>
        <p:spPr>
          <a:xfrm>
            <a:off x="6239476" y="5988360"/>
            <a:ext cx="40320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梯形 101">
            <a:extLst>
              <a:ext uri="{FF2B5EF4-FFF2-40B4-BE49-F238E27FC236}">
                <a16:creationId xmlns:a16="http://schemas.microsoft.com/office/drawing/2014/main" id="{6A3BC5BC-CA93-0F34-B3E3-D34759BBFDB4}"/>
              </a:ext>
            </a:extLst>
          </p:cNvPr>
          <p:cNvSpPr/>
          <p:nvPr/>
        </p:nvSpPr>
        <p:spPr>
          <a:xfrm rot="5400000">
            <a:off x="6365002" y="5670587"/>
            <a:ext cx="1269684" cy="636397"/>
          </a:xfrm>
          <a:prstGeom prst="trapezoid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3" name="矩形: 圓角 102">
            <a:extLst>
              <a:ext uri="{FF2B5EF4-FFF2-40B4-BE49-F238E27FC236}">
                <a16:creationId xmlns:a16="http://schemas.microsoft.com/office/drawing/2014/main" id="{55A919AD-0359-622C-2A6B-E0AA180F281B}"/>
              </a:ext>
            </a:extLst>
          </p:cNvPr>
          <p:cNvSpPr/>
          <p:nvPr/>
        </p:nvSpPr>
        <p:spPr>
          <a:xfrm rot="16200000">
            <a:off x="6277780" y="5678458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MLP</a:t>
            </a:r>
            <a:endParaRPr lang="zh-TW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矩形: 圓角 103">
            <a:extLst>
              <a:ext uri="{FF2B5EF4-FFF2-40B4-BE49-F238E27FC236}">
                <a16:creationId xmlns:a16="http://schemas.microsoft.com/office/drawing/2014/main" id="{65891C0C-6405-D099-8E90-5D4BA215F764}"/>
              </a:ext>
            </a:extLst>
          </p:cNvPr>
          <p:cNvSpPr/>
          <p:nvPr/>
        </p:nvSpPr>
        <p:spPr>
          <a:xfrm>
            <a:off x="-165797" y="2361797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Pic.1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5" name="矩形: 圓角 104">
            <a:extLst>
              <a:ext uri="{FF2B5EF4-FFF2-40B4-BE49-F238E27FC236}">
                <a16:creationId xmlns:a16="http://schemas.microsoft.com/office/drawing/2014/main" id="{77319494-124A-9CDB-2246-FD40BC8BD9E6}"/>
              </a:ext>
            </a:extLst>
          </p:cNvPr>
          <p:cNvSpPr/>
          <p:nvPr/>
        </p:nvSpPr>
        <p:spPr>
          <a:xfrm>
            <a:off x="-191445" y="5650501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Pic.2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7" name="弧形 106">
            <a:extLst>
              <a:ext uri="{FF2B5EF4-FFF2-40B4-BE49-F238E27FC236}">
                <a16:creationId xmlns:a16="http://schemas.microsoft.com/office/drawing/2014/main" id="{94DEC98F-D1AD-44AA-2F2C-98BAD68B8BE9}"/>
              </a:ext>
            </a:extLst>
          </p:cNvPr>
          <p:cNvSpPr/>
          <p:nvPr/>
        </p:nvSpPr>
        <p:spPr>
          <a:xfrm rot="2700000">
            <a:off x="7753118" y="4125125"/>
            <a:ext cx="2158685" cy="2160000"/>
          </a:xfrm>
          <a:prstGeom prst="arc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8" name="矩形: 圓角 107">
            <a:extLst>
              <a:ext uri="{FF2B5EF4-FFF2-40B4-BE49-F238E27FC236}">
                <a16:creationId xmlns:a16="http://schemas.microsoft.com/office/drawing/2014/main" id="{B4AB5BE8-60B6-DAED-01BA-019B5BCF1400}"/>
              </a:ext>
            </a:extLst>
          </p:cNvPr>
          <p:cNvSpPr/>
          <p:nvPr/>
        </p:nvSpPr>
        <p:spPr>
          <a:xfrm>
            <a:off x="8486160" y="4878275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Maximize</a:t>
            </a:r>
          </a:p>
          <a:p>
            <a:pPr algn="ctr"/>
            <a:r>
              <a:rPr lang="en-US" altLang="zh-TW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similarity</a:t>
            </a:r>
            <a:endParaRPr lang="zh-TW" altLang="en-US" b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弧形 108">
            <a:extLst>
              <a:ext uri="{FF2B5EF4-FFF2-40B4-BE49-F238E27FC236}">
                <a16:creationId xmlns:a16="http://schemas.microsoft.com/office/drawing/2014/main" id="{BC77514F-1262-6274-7F9D-60336E2502C4}"/>
              </a:ext>
            </a:extLst>
          </p:cNvPr>
          <p:cNvSpPr/>
          <p:nvPr/>
        </p:nvSpPr>
        <p:spPr>
          <a:xfrm rot="2700000">
            <a:off x="7735169" y="2510527"/>
            <a:ext cx="2158685" cy="2160000"/>
          </a:xfrm>
          <a:prstGeom prst="arc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0" name="矩形: 圓角 109">
            <a:extLst>
              <a:ext uri="{FF2B5EF4-FFF2-40B4-BE49-F238E27FC236}">
                <a16:creationId xmlns:a16="http://schemas.microsoft.com/office/drawing/2014/main" id="{BC8F8CA2-D497-65C2-ED14-249C84A5F9DA}"/>
              </a:ext>
            </a:extLst>
          </p:cNvPr>
          <p:cNvSpPr/>
          <p:nvPr/>
        </p:nvSpPr>
        <p:spPr>
          <a:xfrm>
            <a:off x="10690655" y="3195124"/>
            <a:ext cx="1444128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Minimize</a:t>
            </a:r>
          </a:p>
          <a:p>
            <a:pPr algn="ctr"/>
            <a:r>
              <a:rPr lang="en-US" altLang="zh-TW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similarity</a:t>
            </a:r>
            <a:endParaRPr lang="zh-TW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1" name="弧形 110">
            <a:extLst>
              <a:ext uri="{FF2B5EF4-FFF2-40B4-BE49-F238E27FC236}">
                <a16:creationId xmlns:a16="http://schemas.microsoft.com/office/drawing/2014/main" id="{BDF7A188-9684-0E39-BC60-2B6BB8AD3554}"/>
              </a:ext>
            </a:extLst>
          </p:cNvPr>
          <p:cNvSpPr/>
          <p:nvPr/>
        </p:nvSpPr>
        <p:spPr>
          <a:xfrm rot="2700000">
            <a:off x="6021884" y="612315"/>
            <a:ext cx="4320000" cy="4320000"/>
          </a:xfrm>
          <a:prstGeom prst="arc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C00000"/>
              </a:solidFill>
            </a:endParaRPr>
          </a:p>
        </p:txBody>
      </p:sp>
      <p:sp>
        <p:nvSpPr>
          <p:cNvPr id="112" name="弧形 111">
            <a:extLst>
              <a:ext uri="{FF2B5EF4-FFF2-40B4-BE49-F238E27FC236}">
                <a16:creationId xmlns:a16="http://schemas.microsoft.com/office/drawing/2014/main" id="{757BE8BC-82D9-A99C-62AB-9C2C146E72DC}"/>
              </a:ext>
            </a:extLst>
          </p:cNvPr>
          <p:cNvSpPr/>
          <p:nvPr/>
        </p:nvSpPr>
        <p:spPr>
          <a:xfrm rot="2700000">
            <a:off x="6044622" y="2245835"/>
            <a:ext cx="4320000" cy="4320000"/>
          </a:xfrm>
          <a:prstGeom prst="arc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C00000"/>
              </a:solidFill>
            </a:endParaRPr>
          </a:p>
        </p:txBody>
      </p:sp>
      <p:sp>
        <p:nvSpPr>
          <p:cNvPr id="113" name="弧形 112">
            <a:extLst>
              <a:ext uri="{FF2B5EF4-FFF2-40B4-BE49-F238E27FC236}">
                <a16:creationId xmlns:a16="http://schemas.microsoft.com/office/drawing/2014/main" id="{6F5F1474-3A9C-4F0B-A628-D0E223B7F4C4}"/>
              </a:ext>
            </a:extLst>
          </p:cNvPr>
          <p:cNvSpPr/>
          <p:nvPr/>
        </p:nvSpPr>
        <p:spPr>
          <a:xfrm rot="2700000">
            <a:off x="4358209" y="350527"/>
            <a:ext cx="6480000" cy="6480000"/>
          </a:xfrm>
          <a:prstGeom prst="arc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C00000"/>
              </a:solidFill>
            </a:endParaRPr>
          </a:p>
        </p:txBody>
      </p:sp>
      <p:sp>
        <p:nvSpPr>
          <p:cNvPr id="115" name="矩形: 圓角 114">
            <a:extLst>
              <a:ext uri="{FF2B5EF4-FFF2-40B4-BE49-F238E27FC236}">
                <a16:creationId xmlns:a16="http://schemas.microsoft.com/office/drawing/2014/main" id="{DB282DE1-FD74-D3E2-148D-C6E37AF4AAF8}"/>
              </a:ext>
            </a:extLst>
          </p:cNvPr>
          <p:cNvSpPr/>
          <p:nvPr/>
        </p:nvSpPr>
        <p:spPr>
          <a:xfrm>
            <a:off x="7538167" y="22324"/>
            <a:ext cx="2093616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740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1" y="258747"/>
            <a:ext cx="4358904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 err="1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SimCLR</a:t>
            </a:r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loss function formula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BF97FDE-C349-B974-1D55-09D467FD0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026" y="998375"/>
            <a:ext cx="10745947" cy="577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588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82EDF81-14F0-5CB0-06C8-1E51267F15EA}"/>
              </a:ext>
            </a:extLst>
          </p:cNvPr>
          <p:cNvSpPr/>
          <p:nvPr/>
        </p:nvSpPr>
        <p:spPr>
          <a:xfrm>
            <a:off x="287741" y="258747"/>
            <a:ext cx="3967018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 err="1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SimCLR</a:t>
            </a:r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training dataset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 descr="一張含有 文字, 寢具 的圖片&#10;&#10;自動產生的描述">
            <a:extLst>
              <a:ext uri="{FF2B5EF4-FFF2-40B4-BE49-F238E27FC236}">
                <a16:creationId xmlns:a16="http://schemas.microsoft.com/office/drawing/2014/main" id="{8FA5EEA2-FF26-3753-1347-205AA235E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224" y="1154107"/>
            <a:ext cx="5383397" cy="538339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FBBDEC8-2E0F-FAB4-6750-013FDFFD7713}"/>
              </a:ext>
            </a:extLst>
          </p:cNvPr>
          <p:cNvSpPr txBox="1"/>
          <p:nvPr/>
        </p:nvSpPr>
        <p:spPr>
          <a:xfrm>
            <a:off x="243823" y="1298871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ADI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C8F40DD-6CC7-E2B0-7D20-6CC67B2EA2B9}"/>
              </a:ext>
            </a:extLst>
          </p:cNvPr>
          <p:cNvSpPr txBox="1"/>
          <p:nvPr/>
        </p:nvSpPr>
        <p:spPr>
          <a:xfrm>
            <a:off x="243823" y="1893987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DA9BD99-6EC4-3073-47F7-CA18191F30E2}"/>
              </a:ext>
            </a:extLst>
          </p:cNvPr>
          <p:cNvSpPr txBox="1"/>
          <p:nvPr/>
        </p:nvSpPr>
        <p:spPr>
          <a:xfrm>
            <a:off x="243822" y="2493612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4D9EB3EA-C778-CDC8-8C6C-2233377822B4}"/>
              </a:ext>
            </a:extLst>
          </p:cNvPr>
          <p:cNvSpPr txBox="1"/>
          <p:nvPr/>
        </p:nvSpPr>
        <p:spPr>
          <a:xfrm>
            <a:off x="243822" y="3087068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LYM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F68EC4D-846D-F131-3866-D764BE2EBCC8}"/>
              </a:ext>
            </a:extLst>
          </p:cNvPr>
          <p:cNvSpPr txBox="1"/>
          <p:nvPr/>
        </p:nvSpPr>
        <p:spPr>
          <a:xfrm>
            <a:off x="243822" y="3680524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MUC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CAB68DF-6052-1B3B-2400-8DBDEC3E84F3}"/>
              </a:ext>
            </a:extLst>
          </p:cNvPr>
          <p:cNvSpPr txBox="1"/>
          <p:nvPr/>
        </p:nvSpPr>
        <p:spPr>
          <a:xfrm>
            <a:off x="243822" y="427136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281FA48-3850-6510-72D0-A0CAA02395E4}"/>
              </a:ext>
            </a:extLst>
          </p:cNvPr>
          <p:cNvSpPr txBox="1"/>
          <p:nvPr/>
        </p:nvSpPr>
        <p:spPr>
          <a:xfrm>
            <a:off x="243822" y="486550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D2089BC-D0E2-1A03-AD85-2DD9D6AFE726}"/>
              </a:ext>
            </a:extLst>
          </p:cNvPr>
          <p:cNvSpPr txBox="1"/>
          <p:nvPr/>
        </p:nvSpPr>
        <p:spPr>
          <a:xfrm>
            <a:off x="243822" y="545964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0310E39A-E4CA-F09F-7363-59DDE0CB637E}"/>
              </a:ext>
            </a:extLst>
          </p:cNvPr>
          <p:cNvSpPr txBox="1"/>
          <p:nvPr/>
        </p:nvSpPr>
        <p:spPr>
          <a:xfrm>
            <a:off x="243822" y="605378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TUM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DF6A320-4211-D997-4058-24B6AF4A4ACC}"/>
              </a:ext>
            </a:extLst>
          </p:cNvPr>
          <p:cNvSpPr txBox="1"/>
          <p:nvPr/>
        </p:nvSpPr>
        <p:spPr>
          <a:xfrm>
            <a:off x="7019103" y="1800270"/>
            <a:ext cx="4711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altLang="zh-TW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contains </a:t>
            </a:r>
            <a:r>
              <a:rPr lang="en-US" altLang="zh-TW" sz="180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100,000</a:t>
            </a:r>
            <a:r>
              <a:rPr lang="en-US" altLang="zh-TW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histological image</a:t>
            </a:r>
            <a:r>
              <a:rPr lang="zh-TW" alt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patches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derived from </a:t>
            </a:r>
            <a:r>
              <a:rPr lang="en-US" altLang="zh-TW" sz="1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86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whole-slide images in </a:t>
            </a:r>
            <a:r>
              <a:rPr lang="en-US" altLang="zh-TW" sz="1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 classes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BF1A14AC-9C60-15B9-FDA6-76F7B1877C4D}"/>
              </a:ext>
            </a:extLst>
          </p:cNvPr>
          <p:cNvSpPr txBox="1"/>
          <p:nvPr/>
        </p:nvSpPr>
        <p:spPr>
          <a:xfrm>
            <a:off x="7019103" y="1102127"/>
            <a:ext cx="4650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NCT Biobank (National Center for Tumor Diseases, Heidelberg, Germany)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49FE8810-32E7-FCDC-27AB-DC9114F50216}"/>
              </a:ext>
            </a:extLst>
          </p:cNvPr>
          <p:cNvSpPr txBox="1"/>
          <p:nvPr/>
        </p:nvSpPr>
        <p:spPr>
          <a:xfrm>
            <a:off x="7019102" y="2766725"/>
            <a:ext cx="47113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Tissue classes are: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Adipose (ADI) </a:t>
            </a:r>
          </a:p>
          <a:p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Background (BACK)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ebris (DEB)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Lymphocytes (LYM)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M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ucus (MUC)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Smooth muscle (MUS)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N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ormal colon mucosa (NORM)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C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ancer-associated stroma (STR)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Colorectal adenocarcinoma epithelium (TUM)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7D4607C3-9A0F-6E28-ECA5-15AB7BD82E06}"/>
              </a:ext>
            </a:extLst>
          </p:cNvPr>
          <p:cNvSpPr txBox="1"/>
          <p:nvPr/>
        </p:nvSpPr>
        <p:spPr>
          <a:xfrm>
            <a:off x="7019104" y="5682428"/>
            <a:ext cx="47984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 images are </a:t>
            </a:r>
            <a:r>
              <a:rPr lang="en-US" altLang="zh-TW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224 x 224 pixels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 0.5 microns per pixel (MPP). Also, </a:t>
            </a:r>
            <a:r>
              <a:rPr lang="en-US" altLang="zh-TW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color-normalized using </a:t>
            </a:r>
            <a:r>
              <a:rPr lang="en-US" altLang="zh-TW" b="0" i="0" dirty="0" err="1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Macenko's</a:t>
            </a:r>
            <a:r>
              <a:rPr lang="en-US" altLang="zh-TW" b="0" i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993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111351</TotalTime>
  <Words>598</Words>
  <Application>Microsoft Office PowerPoint</Application>
  <PresentationFormat>寬螢幕</PresentationFormat>
  <Paragraphs>166</Paragraphs>
  <Slides>15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標楷體</vt:lpstr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willytien88@gmail.com</dc:creator>
  <cp:lastModifiedBy>田庚昀</cp:lastModifiedBy>
  <cp:revision>2316</cp:revision>
  <dcterms:created xsi:type="dcterms:W3CDTF">2022-09-18T02:51:45Z</dcterms:created>
  <dcterms:modified xsi:type="dcterms:W3CDTF">2023-09-21T14:43:34Z</dcterms:modified>
</cp:coreProperties>
</file>

<file path=docProps/thumbnail.jpeg>
</file>